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9"/>
  </p:notesMasterIdLst>
  <p:sldIdLst>
    <p:sldId id="256" r:id="rId2"/>
    <p:sldId id="257" r:id="rId3"/>
    <p:sldId id="258" r:id="rId4"/>
    <p:sldId id="302" r:id="rId5"/>
    <p:sldId id="261" r:id="rId6"/>
    <p:sldId id="262" r:id="rId7"/>
    <p:sldId id="263" r:id="rId8"/>
    <p:sldId id="259"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3" r:id="rId47"/>
    <p:sldId id="30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64DF55-8B59-4282-A2CE-1CA28C63164A}" type="datetimeFigureOut">
              <a:rPr lang="en-US" smtClean="0"/>
              <a:pPr/>
              <a:t>9/4/2012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B251D6-91FF-44E0-B90B-AA069BE3E7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B251D6-91FF-44E0-B90B-AA069BE3E77F}"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B251D6-91FF-44E0-B90B-AA069BE3E77F}" type="slidenum">
              <a:rPr lang="en-US" smtClean="0"/>
              <a:pPr/>
              <a:t>47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595C5F9-075B-4593-90B7-FFAFB7F0E7F8}" type="datetime2">
              <a:rPr lang="en-US" smtClean="0"/>
              <a:pPr/>
              <a:t>Tuesday, September 04, 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Compiled by AProctor</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5BA3A5E-EFB0-4BFC-B411-DB511FC9BE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7C77142-4FB9-4F5A-824E-21097D025C52}" type="datetime2">
              <a:rPr lang="en-US" smtClean="0"/>
              <a:pPr/>
              <a:t>Tuesday, September 04, 2012</a:t>
            </a:fld>
            <a:endParaRPr lang="en-US"/>
          </a:p>
        </p:txBody>
      </p:sp>
      <p:sp>
        <p:nvSpPr>
          <p:cNvPr id="5" name="Footer Placeholder 4"/>
          <p:cNvSpPr>
            <a:spLocks noGrp="1"/>
          </p:cNvSpPr>
          <p:nvPr>
            <p:ph type="ftr" sz="quarter" idx="11"/>
          </p:nvPr>
        </p:nvSpPr>
        <p:spPr/>
        <p:txBody>
          <a:bodyPr/>
          <a:lstStyle>
            <a:extLst/>
          </a:lstStyle>
          <a:p>
            <a:r>
              <a:rPr lang="en-US" smtClean="0"/>
              <a:t>Compiled by AProctor</a:t>
            </a:r>
            <a:endParaRPr lang="en-US"/>
          </a:p>
        </p:txBody>
      </p:sp>
      <p:sp>
        <p:nvSpPr>
          <p:cNvPr id="6" name="Slide Number Placeholder 5"/>
          <p:cNvSpPr>
            <a:spLocks noGrp="1"/>
          </p:cNvSpPr>
          <p:nvPr>
            <p:ph type="sldNum" sz="quarter" idx="12"/>
          </p:nvPr>
        </p:nvSpPr>
        <p:spPr/>
        <p:txBody>
          <a:bodyPr/>
          <a:lstStyle>
            <a:extLst/>
          </a:lstStyle>
          <a:p>
            <a:fld id="{75BA3A5E-EFB0-4BFC-B411-DB511FC9BE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5D205F-C54A-4B88-B36D-E380CF7B3A9A}" type="datetime2">
              <a:rPr lang="en-US" smtClean="0"/>
              <a:pPr/>
              <a:t>Tuesday, September 04, 2012</a:t>
            </a:fld>
            <a:endParaRPr lang="en-US"/>
          </a:p>
        </p:txBody>
      </p:sp>
      <p:sp>
        <p:nvSpPr>
          <p:cNvPr id="5" name="Footer Placeholder 4"/>
          <p:cNvSpPr>
            <a:spLocks noGrp="1"/>
          </p:cNvSpPr>
          <p:nvPr>
            <p:ph type="ftr" sz="quarter" idx="11"/>
          </p:nvPr>
        </p:nvSpPr>
        <p:spPr/>
        <p:txBody>
          <a:bodyPr/>
          <a:lstStyle>
            <a:extLst/>
          </a:lstStyle>
          <a:p>
            <a:r>
              <a:rPr lang="en-US" smtClean="0"/>
              <a:t>Compiled by AProctor</a:t>
            </a:r>
            <a:endParaRPr lang="en-US"/>
          </a:p>
        </p:txBody>
      </p:sp>
      <p:sp>
        <p:nvSpPr>
          <p:cNvPr id="6" name="Slide Number Placeholder 5"/>
          <p:cNvSpPr>
            <a:spLocks noGrp="1"/>
          </p:cNvSpPr>
          <p:nvPr>
            <p:ph type="sldNum" sz="quarter" idx="12"/>
          </p:nvPr>
        </p:nvSpPr>
        <p:spPr/>
        <p:txBody>
          <a:bodyPr/>
          <a:lstStyle>
            <a:extLst/>
          </a:lstStyle>
          <a:p>
            <a:fld id="{75BA3A5E-EFB0-4BFC-B411-DB511FC9BE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EBEB780-A946-4038-B9FB-D1CC5DA73305}" type="datetime2">
              <a:rPr lang="en-US" smtClean="0"/>
              <a:pPr/>
              <a:t>Tuesday, September 04, 2012</a:t>
            </a:fld>
            <a:endParaRPr lang="en-US"/>
          </a:p>
        </p:txBody>
      </p:sp>
      <p:sp>
        <p:nvSpPr>
          <p:cNvPr id="5" name="Footer Placeholder 4"/>
          <p:cNvSpPr>
            <a:spLocks noGrp="1"/>
          </p:cNvSpPr>
          <p:nvPr>
            <p:ph type="ftr" sz="quarter" idx="11"/>
          </p:nvPr>
        </p:nvSpPr>
        <p:spPr/>
        <p:txBody>
          <a:bodyPr/>
          <a:lstStyle>
            <a:extLst/>
          </a:lstStyle>
          <a:p>
            <a:r>
              <a:rPr lang="en-US" smtClean="0"/>
              <a:t>Compiled by AProctor</a:t>
            </a:r>
            <a:endParaRPr lang="en-US"/>
          </a:p>
        </p:txBody>
      </p:sp>
      <p:sp>
        <p:nvSpPr>
          <p:cNvPr id="6" name="Slide Number Placeholder 5"/>
          <p:cNvSpPr>
            <a:spLocks noGrp="1"/>
          </p:cNvSpPr>
          <p:nvPr>
            <p:ph type="sldNum" sz="quarter" idx="12"/>
          </p:nvPr>
        </p:nvSpPr>
        <p:spPr/>
        <p:txBody>
          <a:bodyPr/>
          <a:lstStyle>
            <a:extLst/>
          </a:lstStyle>
          <a:p>
            <a:fld id="{75BA3A5E-EFB0-4BFC-B411-DB511FC9BE8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59912EB-549E-48E4-9C76-3C88B542E995}" type="datetime2">
              <a:rPr lang="en-US" smtClean="0"/>
              <a:pPr/>
              <a:t>Tuesday, September 04, 2012</a:t>
            </a:fld>
            <a:endParaRPr lang="en-US"/>
          </a:p>
        </p:txBody>
      </p:sp>
      <p:sp>
        <p:nvSpPr>
          <p:cNvPr id="5" name="Footer Placeholder 4"/>
          <p:cNvSpPr>
            <a:spLocks noGrp="1"/>
          </p:cNvSpPr>
          <p:nvPr>
            <p:ph type="ftr" sz="quarter" idx="11"/>
          </p:nvPr>
        </p:nvSpPr>
        <p:spPr/>
        <p:txBody>
          <a:bodyPr/>
          <a:lstStyle>
            <a:extLst/>
          </a:lstStyle>
          <a:p>
            <a:r>
              <a:rPr lang="en-US" smtClean="0"/>
              <a:t>Compiled by AProctor</a:t>
            </a:r>
            <a:endParaRPr lang="en-US"/>
          </a:p>
        </p:txBody>
      </p:sp>
      <p:sp>
        <p:nvSpPr>
          <p:cNvPr id="6" name="Slide Number Placeholder 5"/>
          <p:cNvSpPr>
            <a:spLocks noGrp="1"/>
          </p:cNvSpPr>
          <p:nvPr>
            <p:ph type="sldNum" sz="quarter" idx="12"/>
          </p:nvPr>
        </p:nvSpPr>
        <p:spPr/>
        <p:txBody>
          <a:bodyPr/>
          <a:lstStyle>
            <a:extLst/>
          </a:lstStyle>
          <a:p>
            <a:fld id="{75BA3A5E-EFB0-4BFC-B411-DB511FC9BE8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5E9A88A-345C-42E2-8954-1785710DCED5}" type="datetime2">
              <a:rPr lang="en-US" smtClean="0"/>
              <a:pPr/>
              <a:t>Tuesday, September 04, 2012</a:t>
            </a:fld>
            <a:endParaRPr lang="en-US"/>
          </a:p>
        </p:txBody>
      </p:sp>
      <p:sp>
        <p:nvSpPr>
          <p:cNvPr id="6" name="Footer Placeholder 5"/>
          <p:cNvSpPr>
            <a:spLocks noGrp="1"/>
          </p:cNvSpPr>
          <p:nvPr>
            <p:ph type="ftr" sz="quarter" idx="11"/>
          </p:nvPr>
        </p:nvSpPr>
        <p:spPr/>
        <p:txBody>
          <a:bodyPr/>
          <a:lstStyle>
            <a:extLst/>
          </a:lstStyle>
          <a:p>
            <a:r>
              <a:rPr lang="en-US" smtClean="0"/>
              <a:t>Compiled by AProctor</a:t>
            </a:r>
            <a:endParaRPr lang="en-US"/>
          </a:p>
        </p:txBody>
      </p:sp>
      <p:sp>
        <p:nvSpPr>
          <p:cNvPr id="7" name="Slide Number Placeholder 6"/>
          <p:cNvSpPr>
            <a:spLocks noGrp="1"/>
          </p:cNvSpPr>
          <p:nvPr>
            <p:ph type="sldNum" sz="quarter" idx="12"/>
          </p:nvPr>
        </p:nvSpPr>
        <p:spPr/>
        <p:txBody>
          <a:bodyPr/>
          <a:lstStyle>
            <a:extLst/>
          </a:lstStyle>
          <a:p>
            <a:fld id="{75BA3A5E-EFB0-4BFC-B411-DB511FC9BE8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55F5C35-B179-4A8A-9850-492BCD3A4608}" type="datetime2">
              <a:rPr lang="en-US" smtClean="0"/>
              <a:pPr/>
              <a:t>Tuesday, September 04, 2012</a:t>
            </a:fld>
            <a:endParaRPr lang="en-US"/>
          </a:p>
        </p:txBody>
      </p:sp>
      <p:sp>
        <p:nvSpPr>
          <p:cNvPr id="8" name="Footer Placeholder 7"/>
          <p:cNvSpPr>
            <a:spLocks noGrp="1"/>
          </p:cNvSpPr>
          <p:nvPr>
            <p:ph type="ftr" sz="quarter" idx="11"/>
          </p:nvPr>
        </p:nvSpPr>
        <p:spPr/>
        <p:txBody>
          <a:bodyPr/>
          <a:lstStyle>
            <a:extLst/>
          </a:lstStyle>
          <a:p>
            <a:r>
              <a:rPr lang="en-US" smtClean="0"/>
              <a:t>Compiled by AProctor</a:t>
            </a:r>
            <a:endParaRPr lang="en-US"/>
          </a:p>
        </p:txBody>
      </p:sp>
      <p:sp>
        <p:nvSpPr>
          <p:cNvPr id="9" name="Slide Number Placeholder 8"/>
          <p:cNvSpPr>
            <a:spLocks noGrp="1"/>
          </p:cNvSpPr>
          <p:nvPr>
            <p:ph type="sldNum" sz="quarter" idx="12"/>
          </p:nvPr>
        </p:nvSpPr>
        <p:spPr/>
        <p:txBody>
          <a:bodyPr/>
          <a:lstStyle>
            <a:extLst/>
          </a:lstStyle>
          <a:p>
            <a:fld id="{75BA3A5E-EFB0-4BFC-B411-DB511FC9BE8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7B722EA-30B2-4A3D-8ECF-2ED0C47AF037}" type="datetime2">
              <a:rPr lang="en-US" smtClean="0"/>
              <a:pPr/>
              <a:t>Tuesday, September 04, 2012</a:t>
            </a:fld>
            <a:endParaRPr lang="en-US"/>
          </a:p>
        </p:txBody>
      </p:sp>
      <p:sp>
        <p:nvSpPr>
          <p:cNvPr id="4" name="Footer Placeholder 3"/>
          <p:cNvSpPr>
            <a:spLocks noGrp="1"/>
          </p:cNvSpPr>
          <p:nvPr>
            <p:ph type="ftr" sz="quarter" idx="11"/>
          </p:nvPr>
        </p:nvSpPr>
        <p:spPr/>
        <p:txBody>
          <a:bodyPr/>
          <a:lstStyle>
            <a:extLst/>
          </a:lstStyle>
          <a:p>
            <a:r>
              <a:rPr lang="en-US" smtClean="0"/>
              <a:t>Compiled by AProctor</a:t>
            </a:r>
            <a:endParaRPr lang="en-US"/>
          </a:p>
        </p:txBody>
      </p:sp>
      <p:sp>
        <p:nvSpPr>
          <p:cNvPr id="5" name="Slide Number Placeholder 4"/>
          <p:cNvSpPr>
            <a:spLocks noGrp="1"/>
          </p:cNvSpPr>
          <p:nvPr>
            <p:ph type="sldNum" sz="quarter" idx="12"/>
          </p:nvPr>
        </p:nvSpPr>
        <p:spPr/>
        <p:txBody>
          <a:bodyPr/>
          <a:lstStyle>
            <a:extLst/>
          </a:lstStyle>
          <a:p>
            <a:fld id="{75BA3A5E-EFB0-4BFC-B411-DB511FC9BE8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AA5170B-01B6-4DE6-9C23-28681CA9445C}" type="datetime2">
              <a:rPr lang="en-US" smtClean="0"/>
              <a:pPr/>
              <a:t>Tuesday, September 04, 2012</a:t>
            </a:fld>
            <a:endParaRPr lang="en-US"/>
          </a:p>
        </p:txBody>
      </p:sp>
      <p:sp>
        <p:nvSpPr>
          <p:cNvPr id="3" name="Footer Placeholder 2"/>
          <p:cNvSpPr>
            <a:spLocks noGrp="1"/>
          </p:cNvSpPr>
          <p:nvPr>
            <p:ph type="ftr" sz="quarter" idx="11"/>
          </p:nvPr>
        </p:nvSpPr>
        <p:spPr/>
        <p:txBody>
          <a:bodyPr/>
          <a:lstStyle>
            <a:extLst/>
          </a:lstStyle>
          <a:p>
            <a:r>
              <a:rPr lang="en-US" smtClean="0"/>
              <a:t>Compiled by AProctor</a:t>
            </a:r>
            <a:endParaRPr lang="en-US"/>
          </a:p>
        </p:txBody>
      </p:sp>
      <p:sp>
        <p:nvSpPr>
          <p:cNvPr id="4" name="Slide Number Placeholder 3"/>
          <p:cNvSpPr>
            <a:spLocks noGrp="1"/>
          </p:cNvSpPr>
          <p:nvPr>
            <p:ph type="sldNum" sz="quarter" idx="12"/>
          </p:nvPr>
        </p:nvSpPr>
        <p:spPr/>
        <p:txBody>
          <a:bodyPr/>
          <a:lstStyle>
            <a:extLst/>
          </a:lstStyle>
          <a:p>
            <a:fld id="{75BA3A5E-EFB0-4BFC-B411-DB511FC9BE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06ED61F-A66F-49A2-B5C9-C96F4CCEA109}" type="datetime2">
              <a:rPr lang="en-US" smtClean="0"/>
              <a:pPr/>
              <a:t>Tuesday, September 04, 2012</a:t>
            </a:fld>
            <a:endParaRPr lang="en-US"/>
          </a:p>
        </p:txBody>
      </p:sp>
      <p:sp>
        <p:nvSpPr>
          <p:cNvPr id="6" name="Footer Placeholder 5"/>
          <p:cNvSpPr>
            <a:spLocks noGrp="1"/>
          </p:cNvSpPr>
          <p:nvPr>
            <p:ph type="ftr" sz="quarter" idx="11"/>
          </p:nvPr>
        </p:nvSpPr>
        <p:spPr/>
        <p:txBody>
          <a:bodyPr/>
          <a:lstStyle>
            <a:extLst/>
          </a:lstStyle>
          <a:p>
            <a:r>
              <a:rPr lang="en-US" smtClean="0"/>
              <a:t>Compiled by AProctor</a:t>
            </a:r>
            <a:endParaRPr lang="en-US"/>
          </a:p>
        </p:txBody>
      </p:sp>
      <p:sp>
        <p:nvSpPr>
          <p:cNvPr id="7" name="Slide Number Placeholder 6"/>
          <p:cNvSpPr>
            <a:spLocks noGrp="1"/>
          </p:cNvSpPr>
          <p:nvPr>
            <p:ph type="sldNum" sz="quarter" idx="12"/>
          </p:nvPr>
        </p:nvSpPr>
        <p:spPr/>
        <p:txBody>
          <a:bodyPr/>
          <a:lstStyle>
            <a:extLst/>
          </a:lstStyle>
          <a:p>
            <a:fld id="{75BA3A5E-EFB0-4BFC-B411-DB511FC9BE8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E00A242-82E8-4A15-B4CA-4C24CB022995}" type="datetime2">
              <a:rPr lang="en-US" smtClean="0"/>
              <a:pPr/>
              <a:t>Tuesday, September 04, 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Compiled by AProctor</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5BA3A5E-EFB0-4BFC-B411-DB511FC9BE8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416EA41-8DC5-40BA-975A-CE8317BB4B89}" type="datetime2">
              <a:rPr lang="en-US" smtClean="0"/>
              <a:pPr/>
              <a:t>Tuesday, September 04, 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Compiled by AProctor</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5BA3A5E-EFB0-4BFC-B411-DB511FC9BE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tdadmin.com/subr"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sed.norc.org/doctorate/showRegister.do" TargetMode="External"/><Relationship Id="rId2" Type="http://schemas.openxmlformats.org/officeDocument/2006/relationships/image" Target="../media/image43.gif"/><Relationship Id="rId1" Type="http://schemas.openxmlformats.org/officeDocument/2006/relationships/slideLayout" Target="../slideLayouts/slideLayout7.xml"/><Relationship Id="rId4" Type="http://schemas.openxmlformats.org/officeDocument/2006/relationships/hyperlink" Target="mailto:doze_butler@subr.edu"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mailto:disspub@proquest.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534400" cy="1143000"/>
          </a:xfrm>
        </p:spPr>
        <p:txBody>
          <a:bodyPr>
            <a:normAutofit/>
          </a:bodyPr>
          <a:lstStyle/>
          <a:p>
            <a:pPr algn="ctr"/>
            <a:r>
              <a:rPr lang="en-US" sz="3000" dirty="0" smtClean="0">
                <a:latin typeface="Cambria" pitchFamily="18" charset="0"/>
              </a:rPr>
              <a:t>Submitting your Thesis/Dissertation Electronically:  A Guide for Graduate Students </a:t>
            </a:r>
            <a:endParaRPr lang="en-US" sz="3000" dirty="0">
              <a:latin typeface="Cambria" pitchFamily="18" charset="0"/>
            </a:endParaRPr>
          </a:p>
        </p:txBody>
      </p:sp>
      <p:sp>
        <p:nvSpPr>
          <p:cNvPr id="3" name="Subtitle 2"/>
          <p:cNvSpPr>
            <a:spLocks noGrp="1"/>
          </p:cNvSpPr>
          <p:nvPr>
            <p:ph type="subTitle" idx="1"/>
          </p:nvPr>
        </p:nvSpPr>
        <p:spPr>
          <a:xfrm>
            <a:off x="533400" y="2362200"/>
            <a:ext cx="8153400" cy="1981200"/>
          </a:xfrm>
        </p:spPr>
        <p:txBody>
          <a:bodyPr>
            <a:normAutofit/>
          </a:bodyPr>
          <a:lstStyle/>
          <a:p>
            <a:pPr algn="just"/>
            <a:r>
              <a:rPr lang="en-US" sz="1600" dirty="0" smtClean="0">
                <a:solidFill>
                  <a:schemeClr val="tx1"/>
                </a:solidFill>
              </a:rPr>
              <a:t>Your comprehensive, screen by screen guide to submitting your thesis or dissertation document electronically for </a:t>
            </a:r>
            <a:r>
              <a:rPr lang="en-US" sz="1600" b="1" dirty="0" smtClean="0">
                <a:solidFill>
                  <a:schemeClr val="tx1"/>
                </a:solidFill>
              </a:rPr>
              <a:t>review </a:t>
            </a:r>
            <a:r>
              <a:rPr lang="en-US" sz="1600" dirty="0" smtClean="0">
                <a:solidFill>
                  <a:schemeClr val="tx1"/>
                </a:solidFill>
              </a:rPr>
              <a:t>and </a:t>
            </a:r>
            <a:r>
              <a:rPr lang="en-US" sz="1600" b="1" dirty="0" smtClean="0">
                <a:solidFill>
                  <a:schemeClr val="tx1"/>
                </a:solidFill>
              </a:rPr>
              <a:t>approval.</a:t>
            </a:r>
          </a:p>
          <a:p>
            <a:pPr algn="just"/>
            <a:endParaRPr lang="en-US" sz="1600" b="1" dirty="0" smtClean="0">
              <a:solidFill>
                <a:schemeClr val="tx1"/>
              </a:solidFill>
            </a:endParaRPr>
          </a:p>
          <a:p>
            <a:pPr algn="just"/>
            <a:r>
              <a:rPr lang="en-US" sz="1600" dirty="0" smtClean="0">
                <a:solidFill>
                  <a:schemeClr val="tx1"/>
                </a:solidFill>
              </a:rPr>
              <a:t>The purpose of this document is to provide a comprehensive walk-through of your submission process.</a:t>
            </a:r>
          </a:p>
          <a:p>
            <a:pPr algn="just"/>
            <a:endParaRPr lang="en-US" sz="2400" b="1" dirty="0" smtClean="0">
              <a:solidFill>
                <a:schemeClr val="tx1"/>
              </a:solidFill>
            </a:endParaRPr>
          </a:p>
          <a:p>
            <a:pPr algn="just"/>
            <a:endParaRPr lang="en-US" sz="2400" dirty="0" smtClean="0">
              <a:solidFill>
                <a:schemeClr val="tx1"/>
              </a:solidFill>
              <a:latin typeface="Cambria" pitchFamily="18" charset="0"/>
            </a:endParaRPr>
          </a:p>
          <a:p>
            <a:pPr algn="just"/>
            <a:endParaRPr lang="en-US" sz="2400" dirty="0">
              <a:solidFill>
                <a:schemeClr val="tx1"/>
              </a:solidFill>
              <a:latin typeface="Cambria" pitchFamily="18" charset="0"/>
            </a:endParaRPr>
          </a:p>
        </p:txBody>
      </p:sp>
      <p:pic>
        <p:nvPicPr>
          <p:cNvPr id="7" name="Picture 6" descr="SU_Seal.JPG"/>
          <p:cNvPicPr>
            <a:picLocks noChangeAspect="1"/>
          </p:cNvPicPr>
          <p:nvPr/>
        </p:nvPicPr>
        <p:blipFill>
          <a:blip r:embed="rId2" cstate="print"/>
          <a:stretch>
            <a:fillRect/>
          </a:stretch>
        </p:blipFill>
        <p:spPr>
          <a:xfrm>
            <a:off x="304800" y="228600"/>
            <a:ext cx="1025206" cy="10058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10</a:t>
            </a:fld>
            <a:endParaRPr lang="en-US"/>
          </a:p>
        </p:txBody>
      </p:sp>
      <p:sp>
        <p:nvSpPr>
          <p:cNvPr id="3" name="TextBox 2"/>
          <p:cNvSpPr txBox="1"/>
          <p:nvPr/>
        </p:nvSpPr>
        <p:spPr>
          <a:xfrm>
            <a:off x="228600" y="457200"/>
            <a:ext cx="8610600" cy="1338828"/>
          </a:xfrm>
          <a:prstGeom prst="rect">
            <a:avLst/>
          </a:prstGeom>
          <a:noFill/>
        </p:spPr>
        <p:txBody>
          <a:bodyPr wrap="square" rtlCol="0">
            <a:spAutoFit/>
          </a:bodyPr>
          <a:lstStyle/>
          <a:p>
            <a:pPr algn="ctr"/>
            <a:r>
              <a:rPr lang="en-US" b="1" dirty="0" smtClean="0"/>
              <a:t>Additional Publishing Options</a:t>
            </a:r>
            <a:endParaRPr lang="en-US" sz="800" b="1" dirty="0" smtClean="0"/>
          </a:p>
          <a:p>
            <a:pPr algn="ctr"/>
            <a:endParaRPr lang="en-US" sz="700" b="1" dirty="0" smtClean="0"/>
          </a:p>
          <a:p>
            <a:pPr algn="just"/>
            <a:r>
              <a:rPr lang="en-US" sz="1400" dirty="0" smtClean="0"/>
              <a:t>You may want search engine access and retail options.  You may also select restrictions.  Please consult the Graduate School, committee advisor and chair before deciding.  Click the </a:t>
            </a:r>
            <a:r>
              <a:rPr lang="en-US" sz="1400" b="1" dirty="0" smtClean="0"/>
              <a:t>Radio</a:t>
            </a:r>
            <a:r>
              <a:rPr lang="en-US" sz="1400" dirty="0" smtClean="0"/>
              <a:t> button for your choice, then Click </a:t>
            </a:r>
            <a:r>
              <a:rPr lang="en-US" sz="1400" b="1" dirty="0" smtClean="0"/>
              <a:t>“Save &amp; Continue”.  </a:t>
            </a:r>
            <a:r>
              <a:rPr lang="en-US" sz="1400" dirty="0" smtClean="0"/>
              <a:t>Details related to these options can be found at the </a:t>
            </a:r>
            <a:r>
              <a:rPr lang="en-US" sz="1400" b="1" dirty="0" smtClean="0"/>
              <a:t>Resources and Guidelines</a:t>
            </a:r>
            <a:r>
              <a:rPr lang="en-US" sz="1400" dirty="0" smtClean="0"/>
              <a:t> tab.</a:t>
            </a:r>
            <a:endParaRPr lang="en-US" sz="1400" dirty="0"/>
          </a:p>
        </p:txBody>
      </p:sp>
      <p:pic>
        <p:nvPicPr>
          <p:cNvPr id="4" name="Picture 3"/>
          <p:cNvPicPr/>
          <p:nvPr/>
        </p:nvPicPr>
        <p:blipFill>
          <a:blip r:embed="rId2" cstate="print"/>
          <a:srcRect/>
          <a:stretch>
            <a:fillRect/>
          </a:stretch>
        </p:blipFill>
        <p:spPr bwMode="auto">
          <a:xfrm>
            <a:off x="1143000" y="1981200"/>
            <a:ext cx="7010400" cy="3962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11</a:t>
            </a:fld>
            <a:endParaRPr lang="en-US"/>
          </a:p>
        </p:txBody>
      </p:sp>
      <p:sp>
        <p:nvSpPr>
          <p:cNvPr id="3" name="TextBox 2"/>
          <p:cNvSpPr txBox="1"/>
          <p:nvPr/>
        </p:nvSpPr>
        <p:spPr>
          <a:xfrm>
            <a:off x="304800" y="381000"/>
            <a:ext cx="8534400" cy="738664"/>
          </a:xfrm>
          <a:prstGeom prst="rect">
            <a:avLst/>
          </a:prstGeom>
          <a:noFill/>
        </p:spPr>
        <p:txBody>
          <a:bodyPr wrap="square" rtlCol="0">
            <a:spAutoFit/>
          </a:bodyPr>
          <a:lstStyle/>
          <a:p>
            <a:pPr algn="just"/>
            <a:r>
              <a:rPr lang="en-US" sz="1400" dirty="0" smtClean="0"/>
              <a:t>This screen explains the Publishing Agreement.  This agreement is made between the author and ProQuest.  If you choose </a:t>
            </a:r>
            <a:r>
              <a:rPr lang="en-US" sz="1400" b="1" dirty="0" smtClean="0"/>
              <a:t>“Open Access”</a:t>
            </a:r>
            <a:r>
              <a:rPr lang="en-US" sz="1400" dirty="0" smtClean="0"/>
              <a:t> the Open Access Agreement is presented.  Click </a:t>
            </a:r>
            <a:r>
              <a:rPr lang="en-US" sz="1400" b="1" dirty="0" smtClean="0"/>
              <a:t>“Accept”</a:t>
            </a:r>
            <a:r>
              <a:rPr lang="en-US" sz="1400" dirty="0" smtClean="0"/>
              <a:t> at the bottom of the page.</a:t>
            </a:r>
            <a:endParaRPr lang="en-US" sz="1400" dirty="0"/>
          </a:p>
        </p:txBody>
      </p:sp>
      <p:pic>
        <p:nvPicPr>
          <p:cNvPr id="4" name="Picture 3"/>
          <p:cNvPicPr/>
          <p:nvPr/>
        </p:nvPicPr>
        <p:blipFill>
          <a:blip r:embed="rId2" cstate="print"/>
          <a:srcRect/>
          <a:stretch>
            <a:fillRect/>
          </a:stretch>
        </p:blipFill>
        <p:spPr bwMode="auto">
          <a:xfrm>
            <a:off x="914400" y="1571624"/>
            <a:ext cx="7467600" cy="41433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12</a:t>
            </a:fld>
            <a:endParaRPr lang="en-US"/>
          </a:p>
        </p:txBody>
      </p:sp>
      <p:sp>
        <p:nvSpPr>
          <p:cNvPr id="4" name="TextBox 3"/>
          <p:cNvSpPr txBox="1"/>
          <p:nvPr/>
        </p:nvSpPr>
        <p:spPr>
          <a:xfrm>
            <a:off x="457200" y="457200"/>
            <a:ext cx="8229600" cy="646331"/>
          </a:xfrm>
          <a:prstGeom prst="rect">
            <a:avLst/>
          </a:prstGeom>
          <a:noFill/>
        </p:spPr>
        <p:txBody>
          <a:bodyPr wrap="square" rtlCol="0">
            <a:spAutoFit/>
          </a:bodyPr>
          <a:lstStyle/>
          <a:p>
            <a:r>
              <a:rPr lang="en-US" sz="1400" dirty="0" smtClean="0"/>
              <a:t>Enter your information as requested on the Contact Information screen. NOTE:</a:t>
            </a:r>
            <a:r>
              <a:rPr lang="en-US" dirty="0" smtClean="0"/>
              <a:t>  </a:t>
            </a:r>
            <a:r>
              <a:rPr lang="en-US" b="1" dirty="0" smtClean="0">
                <a:solidFill>
                  <a:srgbClr val="FF0000"/>
                </a:solidFill>
              </a:rPr>
              <a:t>DO NOT USE SOUTHERN UNIVERSITY EMAIL ACCOUNT IN THE EMAIL FIELD.</a:t>
            </a:r>
            <a:endParaRPr lang="en-US" dirty="0"/>
          </a:p>
        </p:txBody>
      </p:sp>
      <p:pic>
        <p:nvPicPr>
          <p:cNvPr id="5" name="Picture 4"/>
          <p:cNvPicPr/>
          <p:nvPr/>
        </p:nvPicPr>
        <p:blipFill>
          <a:blip r:embed="rId2" cstate="print"/>
          <a:srcRect/>
          <a:stretch>
            <a:fillRect/>
          </a:stretch>
        </p:blipFill>
        <p:spPr bwMode="auto">
          <a:xfrm>
            <a:off x="990600" y="1524000"/>
            <a:ext cx="7239000" cy="420624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13</a:t>
            </a:fld>
            <a:endParaRPr lang="en-US"/>
          </a:p>
        </p:txBody>
      </p:sp>
      <p:sp>
        <p:nvSpPr>
          <p:cNvPr id="3" name="TextBox 2"/>
          <p:cNvSpPr txBox="1"/>
          <p:nvPr/>
        </p:nvSpPr>
        <p:spPr>
          <a:xfrm>
            <a:off x="304800" y="381000"/>
            <a:ext cx="8229600" cy="1384995"/>
          </a:xfrm>
          <a:prstGeom prst="rect">
            <a:avLst/>
          </a:prstGeom>
          <a:noFill/>
        </p:spPr>
        <p:txBody>
          <a:bodyPr wrap="square" rtlCol="0">
            <a:spAutoFit/>
          </a:bodyPr>
          <a:lstStyle/>
          <a:p>
            <a:pPr algn="just"/>
            <a:r>
              <a:rPr lang="en-US" sz="1400" dirty="0" smtClean="0"/>
              <a:t>On the next screen, fill in the details for your document and committee.  Begin with the title of your dissertation.  </a:t>
            </a:r>
            <a:r>
              <a:rPr lang="en-US" sz="1400" b="1" dirty="0" smtClean="0">
                <a:solidFill>
                  <a:srgbClr val="FF0000"/>
                </a:solidFill>
              </a:rPr>
              <a:t>NOTE</a:t>
            </a:r>
            <a:r>
              <a:rPr lang="en-US" sz="1400" dirty="0" smtClean="0"/>
              <a:t>:  </a:t>
            </a:r>
            <a:r>
              <a:rPr lang="en-US" sz="1400" b="1" dirty="0" smtClean="0"/>
              <a:t>Copy</a:t>
            </a:r>
            <a:r>
              <a:rPr lang="en-US" sz="1400" dirty="0" smtClean="0"/>
              <a:t> the title of your manuscript from MS Word and then </a:t>
            </a:r>
            <a:r>
              <a:rPr lang="en-US" sz="1400" b="1" dirty="0" smtClean="0"/>
              <a:t>Paste</a:t>
            </a:r>
            <a:r>
              <a:rPr lang="en-US" sz="1400" dirty="0" smtClean="0"/>
              <a:t> it into the TITLE field of ProQuest. </a:t>
            </a:r>
            <a:r>
              <a:rPr lang="en-US" sz="1400" b="1" dirty="0" smtClean="0">
                <a:solidFill>
                  <a:srgbClr val="FF0000"/>
                </a:solidFill>
              </a:rPr>
              <a:t>This is very important because, if there is a misspelled word in the title field there is no way to make the change once it is published.</a:t>
            </a:r>
            <a:r>
              <a:rPr lang="en-US" sz="1400" dirty="0" smtClean="0"/>
              <a:t>  In addition, there is a fee assessed to have the manuscript deleted from the database and then republished.  </a:t>
            </a:r>
            <a:endParaRPr lang="en-US" sz="1400" dirty="0"/>
          </a:p>
        </p:txBody>
      </p:sp>
      <p:pic>
        <p:nvPicPr>
          <p:cNvPr id="4" name="Picture 3"/>
          <p:cNvPicPr/>
          <p:nvPr/>
        </p:nvPicPr>
        <p:blipFill>
          <a:blip r:embed="rId2" cstate="print"/>
          <a:srcRect/>
          <a:stretch>
            <a:fillRect/>
          </a:stretch>
        </p:blipFill>
        <p:spPr bwMode="auto">
          <a:xfrm>
            <a:off x="1295400" y="1828800"/>
            <a:ext cx="6629400" cy="4038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14</a:t>
            </a:fld>
            <a:endParaRPr lang="en-US"/>
          </a:p>
        </p:txBody>
      </p:sp>
      <p:sp>
        <p:nvSpPr>
          <p:cNvPr id="3" name="TextBox 2"/>
          <p:cNvSpPr txBox="1"/>
          <p:nvPr/>
        </p:nvSpPr>
        <p:spPr>
          <a:xfrm>
            <a:off x="228600" y="381001"/>
            <a:ext cx="8458200" cy="1446550"/>
          </a:xfrm>
          <a:prstGeom prst="rect">
            <a:avLst/>
          </a:prstGeom>
          <a:noFill/>
        </p:spPr>
        <p:txBody>
          <a:bodyPr wrap="square" rtlCol="0">
            <a:spAutoFit/>
          </a:bodyPr>
          <a:lstStyle/>
          <a:p>
            <a:pPr algn="just"/>
            <a:r>
              <a:rPr lang="en-US" sz="1400" dirty="0" smtClean="0"/>
              <a:t>Select your degree from the drop down list.  All degrees are listed.  If you’re not sure what the exact title of your degree is, contact your academic advisor.</a:t>
            </a:r>
          </a:p>
          <a:p>
            <a:pPr algn="just"/>
            <a:endParaRPr lang="en-US" sz="1000" dirty="0" smtClean="0"/>
          </a:p>
          <a:p>
            <a:pPr algn="just"/>
            <a:endParaRPr lang="en-US" sz="1400" dirty="0" smtClean="0"/>
          </a:p>
          <a:p>
            <a:endParaRPr lang="en-US" dirty="0" smtClean="0"/>
          </a:p>
          <a:p>
            <a:endParaRPr lang="en-US" dirty="0"/>
          </a:p>
        </p:txBody>
      </p:sp>
      <p:pic>
        <p:nvPicPr>
          <p:cNvPr id="9" name="Picture 8"/>
          <p:cNvPicPr/>
          <p:nvPr/>
        </p:nvPicPr>
        <p:blipFill>
          <a:blip r:embed="rId2" cstate="print"/>
          <a:srcRect/>
          <a:stretch>
            <a:fillRect/>
          </a:stretch>
        </p:blipFill>
        <p:spPr bwMode="auto">
          <a:xfrm>
            <a:off x="1371600" y="1676400"/>
            <a:ext cx="6477000" cy="392271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15</a:t>
            </a:fld>
            <a:endParaRPr lang="en-US"/>
          </a:p>
        </p:txBody>
      </p:sp>
      <p:sp>
        <p:nvSpPr>
          <p:cNvPr id="3" name="TextBox 2"/>
          <p:cNvSpPr txBox="1"/>
          <p:nvPr/>
        </p:nvSpPr>
        <p:spPr>
          <a:xfrm>
            <a:off x="304800" y="381000"/>
            <a:ext cx="8458200" cy="738664"/>
          </a:xfrm>
          <a:prstGeom prst="rect">
            <a:avLst/>
          </a:prstGeom>
          <a:noFill/>
        </p:spPr>
        <p:txBody>
          <a:bodyPr wrap="square" rtlCol="0">
            <a:spAutoFit/>
          </a:bodyPr>
          <a:lstStyle/>
          <a:p>
            <a:pPr algn="just"/>
            <a:r>
              <a:rPr lang="en-US" sz="1400" dirty="0" smtClean="0"/>
              <a:t>In this section, type your committee chairperson’s name.  Below that, enter the names of your committee members.  Committee members’ names are required by Southern University Graduate School.</a:t>
            </a:r>
            <a:endParaRPr lang="en-US" sz="1400" dirty="0"/>
          </a:p>
        </p:txBody>
      </p:sp>
      <p:pic>
        <p:nvPicPr>
          <p:cNvPr id="4" name="Picture 3"/>
          <p:cNvPicPr/>
          <p:nvPr/>
        </p:nvPicPr>
        <p:blipFill>
          <a:blip r:embed="rId2" cstate="print"/>
          <a:srcRect/>
          <a:stretch>
            <a:fillRect/>
          </a:stretch>
        </p:blipFill>
        <p:spPr bwMode="auto">
          <a:xfrm>
            <a:off x="1600200" y="1896745"/>
            <a:ext cx="5943600" cy="338328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16</a:t>
            </a:fld>
            <a:endParaRPr lang="en-US"/>
          </a:p>
        </p:txBody>
      </p:sp>
      <p:sp>
        <p:nvSpPr>
          <p:cNvPr id="3" name="TextBox 2"/>
          <p:cNvSpPr txBox="1"/>
          <p:nvPr/>
        </p:nvSpPr>
        <p:spPr>
          <a:xfrm>
            <a:off x="533400" y="533400"/>
            <a:ext cx="8382000" cy="738664"/>
          </a:xfrm>
          <a:prstGeom prst="rect">
            <a:avLst/>
          </a:prstGeom>
          <a:noFill/>
        </p:spPr>
        <p:txBody>
          <a:bodyPr wrap="square" rtlCol="0">
            <a:spAutoFit/>
          </a:bodyPr>
          <a:lstStyle/>
          <a:p>
            <a:pPr algn="just"/>
            <a:r>
              <a:rPr lang="en-US" sz="1400" dirty="0" smtClean="0"/>
              <a:t>Choose your Primary Subject Category.  If you do not see what your document is specifically about, choose the closest category related to it.  You can contact ProQuest for assistance.  They have subject-matter experts on staff.  (Contact information is on the last slide).</a:t>
            </a:r>
            <a:endParaRPr lang="en-US" sz="1400" dirty="0"/>
          </a:p>
        </p:txBody>
      </p:sp>
      <p:pic>
        <p:nvPicPr>
          <p:cNvPr id="4" name="Picture 3"/>
          <p:cNvPicPr/>
          <p:nvPr/>
        </p:nvPicPr>
        <p:blipFill>
          <a:blip r:embed="rId2" cstate="print"/>
          <a:srcRect/>
          <a:stretch>
            <a:fillRect/>
          </a:stretch>
        </p:blipFill>
        <p:spPr bwMode="auto">
          <a:xfrm>
            <a:off x="1600200" y="1819275"/>
            <a:ext cx="5943600" cy="356616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17</a:t>
            </a:fld>
            <a:endParaRPr lang="en-US"/>
          </a:p>
        </p:txBody>
      </p:sp>
      <p:sp>
        <p:nvSpPr>
          <p:cNvPr id="3" name="TextBox 2"/>
          <p:cNvSpPr txBox="1"/>
          <p:nvPr/>
        </p:nvSpPr>
        <p:spPr>
          <a:xfrm>
            <a:off x="304800" y="381000"/>
            <a:ext cx="8534400" cy="738664"/>
          </a:xfrm>
          <a:prstGeom prst="rect">
            <a:avLst/>
          </a:prstGeom>
          <a:noFill/>
        </p:spPr>
        <p:txBody>
          <a:bodyPr wrap="square" rtlCol="0">
            <a:spAutoFit/>
          </a:bodyPr>
          <a:lstStyle/>
          <a:p>
            <a:pPr algn="just"/>
            <a:r>
              <a:rPr lang="en-US" sz="1400" dirty="0" smtClean="0"/>
              <a:t>Choose some keywords about your subject matter, then </a:t>
            </a:r>
            <a:r>
              <a:rPr lang="en-US" sz="1400" b="1" dirty="0" smtClean="0"/>
              <a:t>copy/paste your abstract</a:t>
            </a:r>
            <a:r>
              <a:rPr lang="en-US" sz="1400" dirty="0" smtClean="0"/>
              <a:t> section into the box.  Click </a:t>
            </a:r>
            <a:r>
              <a:rPr lang="en-US" sz="1400" b="1" dirty="0" smtClean="0"/>
              <a:t>“Save &amp; Continue”</a:t>
            </a:r>
            <a:r>
              <a:rPr lang="en-US" sz="1400" dirty="0" smtClean="0"/>
              <a:t>. NOTE!! </a:t>
            </a:r>
            <a:r>
              <a:rPr lang="en-US" sz="1400" b="1" dirty="0" smtClean="0">
                <a:solidFill>
                  <a:srgbClr val="FF0000"/>
                </a:solidFill>
              </a:rPr>
              <a:t>Copy</a:t>
            </a:r>
            <a:r>
              <a:rPr lang="en-US" sz="1400" dirty="0" smtClean="0"/>
              <a:t> the abstract from MS Word and then </a:t>
            </a:r>
            <a:r>
              <a:rPr lang="en-US" sz="1400" b="1" dirty="0" smtClean="0"/>
              <a:t>Paste</a:t>
            </a:r>
            <a:r>
              <a:rPr lang="en-US" sz="1400" dirty="0" smtClean="0"/>
              <a:t> it into the ABSTRACT field.  </a:t>
            </a:r>
            <a:endParaRPr lang="en-US" sz="1400" dirty="0"/>
          </a:p>
        </p:txBody>
      </p:sp>
      <p:pic>
        <p:nvPicPr>
          <p:cNvPr id="4" name="Picture 3"/>
          <p:cNvPicPr/>
          <p:nvPr/>
        </p:nvPicPr>
        <p:blipFill>
          <a:blip r:embed="rId2" cstate="print"/>
          <a:srcRect/>
          <a:stretch>
            <a:fillRect/>
          </a:stretch>
        </p:blipFill>
        <p:spPr bwMode="auto">
          <a:xfrm>
            <a:off x="1600200" y="1524000"/>
            <a:ext cx="5943600" cy="356616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18</a:t>
            </a:fld>
            <a:endParaRPr lang="en-US"/>
          </a:p>
        </p:txBody>
      </p:sp>
      <p:sp>
        <p:nvSpPr>
          <p:cNvPr id="4" name="TextBox 3"/>
          <p:cNvSpPr txBox="1"/>
          <p:nvPr/>
        </p:nvSpPr>
        <p:spPr>
          <a:xfrm>
            <a:off x="228600" y="457200"/>
            <a:ext cx="8610600" cy="738664"/>
          </a:xfrm>
          <a:prstGeom prst="rect">
            <a:avLst/>
          </a:prstGeom>
          <a:noFill/>
        </p:spPr>
        <p:txBody>
          <a:bodyPr wrap="square" rtlCol="0">
            <a:spAutoFit/>
          </a:bodyPr>
          <a:lstStyle/>
          <a:p>
            <a:pPr algn="just"/>
            <a:r>
              <a:rPr lang="en-US" sz="1400" dirty="0" smtClean="0"/>
              <a:t>If you do not have your own method to convert your document into a PDF, you may use the converter provided.  The next few slides will take you through the process of using the ProQuest PDF converter.  (If you have already converted to a PDF and uploaded then skip slides 19-24).</a:t>
            </a:r>
            <a:endParaRPr lang="en-US" sz="1400" dirty="0"/>
          </a:p>
        </p:txBody>
      </p:sp>
      <p:pic>
        <p:nvPicPr>
          <p:cNvPr id="5" name="Picture 4"/>
          <p:cNvPicPr/>
          <p:nvPr/>
        </p:nvPicPr>
        <p:blipFill>
          <a:blip r:embed="rId2" cstate="print"/>
          <a:srcRect t="5446"/>
          <a:stretch>
            <a:fillRect/>
          </a:stretch>
        </p:blipFill>
        <p:spPr bwMode="auto">
          <a:xfrm>
            <a:off x="1371600" y="1699788"/>
            <a:ext cx="6400800" cy="374904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19</a:t>
            </a:fld>
            <a:endParaRPr lang="en-US"/>
          </a:p>
        </p:txBody>
      </p:sp>
      <p:sp>
        <p:nvSpPr>
          <p:cNvPr id="3" name="TextBox 2"/>
          <p:cNvSpPr txBox="1"/>
          <p:nvPr/>
        </p:nvSpPr>
        <p:spPr>
          <a:xfrm>
            <a:off x="228600" y="457200"/>
            <a:ext cx="8382000" cy="738664"/>
          </a:xfrm>
          <a:prstGeom prst="rect">
            <a:avLst/>
          </a:prstGeom>
          <a:noFill/>
        </p:spPr>
        <p:txBody>
          <a:bodyPr wrap="square" rtlCol="0">
            <a:spAutoFit/>
          </a:bodyPr>
          <a:lstStyle/>
          <a:p>
            <a:pPr algn="just"/>
            <a:r>
              <a:rPr lang="en-US" sz="1400" dirty="0" smtClean="0"/>
              <a:t>Enter the file to be converted.  Click </a:t>
            </a:r>
            <a:r>
              <a:rPr lang="en-US" sz="1400" b="1" dirty="0" smtClean="0"/>
              <a:t>“Choose File” </a:t>
            </a:r>
            <a:r>
              <a:rPr lang="en-US" sz="1400" dirty="0" smtClean="0"/>
              <a:t>to find the document on your computer.</a:t>
            </a:r>
          </a:p>
          <a:p>
            <a:pPr algn="just"/>
            <a:endParaRPr lang="en-US" sz="1400" dirty="0" smtClean="0"/>
          </a:p>
          <a:p>
            <a:pPr algn="just"/>
            <a:r>
              <a:rPr lang="en-US" sz="1400" dirty="0" smtClean="0"/>
              <a:t>There are also help files and a FAQ page if you need assistance or have questions.</a:t>
            </a:r>
            <a:endParaRPr lang="en-US" sz="1400" dirty="0"/>
          </a:p>
        </p:txBody>
      </p:sp>
      <p:pic>
        <p:nvPicPr>
          <p:cNvPr id="5" name="Picture 4"/>
          <p:cNvPicPr/>
          <p:nvPr/>
        </p:nvPicPr>
        <p:blipFill>
          <a:blip r:embed="rId2" cstate="print"/>
          <a:srcRect t="5195"/>
          <a:stretch>
            <a:fillRect/>
          </a:stretch>
        </p:blipFill>
        <p:spPr bwMode="auto">
          <a:xfrm>
            <a:off x="1219200" y="1752600"/>
            <a:ext cx="6705600" cy="3657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8153400" cy="984885"/>
          </a:xfrm>
          <a:prstGeom prst="rect">
            <a:avLst/>
          </a:prstGeom>
          <a:noFill/>
        </p:spPr>
        <p:txBody>
          <a:bodyPr wrap="square" rtlCol="0">
            <a:spAutoFit/>
          </a:bodyPr>
          <a:lstStyle/>
          <a:p>
            <a:pPr algn="just"/>
            <a:r>
              <a:rPr lang="en-US" sz="1400" dirty="0" smtClean="0"/>
              <a:t>ETD stands for </a:t>
            </a:r>
            <a:r>
              <a:rPr lang="en-US" sz="1400" b="1" dirty="0" smtClean="0"/>
              <a:t>Electronic Thesis and Dissertation</a:t>
            </a:r>
            <a:r>
              <a:rPr lang="en-US" sz="1400" dirty="0" smtClean="0"/>
              <a:t>.  This is the homepage located at </a:t>
            </a:r>
            <a:r>
              <a:rPr lang="en-US" sz="1600" b="1" dirty="0" smtClean="0">
                <a:hlinkClick r:id="rId2"/>
              </a:rPr>
              <a:t>www.etdadmin.com/subr</a:t>
            </a:r>
            <a:r>
              <a:rPr lang="en-US" sz="1600" dirty="0" smtClean="0"/>
              <a:t> </a:t>
            </a:r>
            <a:r>
              <a:rPr lang="en-US" sz="1400" dirty="0" smtClean="0"/>
              <a:t>  At the top right of the page you will see </a:t>
            </a:r>
            <a:r>
              <a:rPr lang="en-US" sz="1400" b="1" dirty="0" smtClean="0"/>
              <a:t>“Students:  Submit Revise”</a:t>
            </a:r>
            <a:r>
              <a:rPr lang="en-US" sz="1400" dirty="0" smtClean="0"/>
              <a:t>.  If you are submitting a new ETD click </a:t>
            </a:r>
            <a:r>
              <a:rPr lang="en-US" sz="1400" b="1" dirty="0" smtClean="0">
                <a:solidFill>
                  <a:srgbClr val="FF0000"/>
                </a:solidFill>
              </a:rPr>
              <a:t>“Submit”.  </a:t>
            </a:r>
            <a:r>
              <a:rPr lang="en-US" sz="1400" dirty="0" smtClean="0"/>
              <a:t>If you are revising an existing ETD click </a:t>
            </a:r>
            <a:r>
              <a:rPr lang="en-US" sz="1400" b="1" dirty="0" smtClean="0">
                <a:solidFill>
                  <a:srgbClr val="FF0000"/>
                </a:solidFill>
              </a:rPr>
              <a:t>“Revise”.</a:t>
            </a:r>
            <a:endParaRPr lang="en-US" sz="1400" b="1" dirty="0">
              <a:solidFill>
                <a:srgbClr val="FF0000"/>
              </a:solidFill>
            </a:endParaRPr>
          </a:p>
        </p:txBody>
      </p:sp>
      <p:sp>
        <p:nvSpPr>
          <p:cNvPr id="3" name="Slide Number Placeholder 2"/>
          <p:cNvSpPr>
            <a:spLocks noGrp="1"/>
          </p:cNvSpPr>
          <p:nvPr>
            <p:ph type="sldNum" sz="quarter" idx="12"/>
          </p:nvPr>
        </p:nvSpPr>
        <p:spPr/>
        <p:txBody>
          <a:bodyPr/>
          <a:lstStyle/>
          <a:p>
            <a:fld id="{75BA3A5E-EFB0-4BFC-B411-DB511FC9BE86}" type="slidenum">
              <a:rPr lang="en-US" smtClean="0"/>
              <a:pPr/>
              <a:t>2</a:t>
            </a:fld>
            <a:endParaRPr lang="en-US"/>
          </a:p>
        </p:txBody>
      </p:sp>
      <p:pic>
        <p:nvPicPr>
          <p:cNvPr id="4" name="Picture 3"/>
          <p:cNvPicPr/>
          <p:nvPr/>
        </p:nvPicPr>
        <p:blipFill>
          <a:blip r:embed="rId3" cstate="print"/>
          <a:srcRect/>
          <a:stretch>
            <a:fillRect/>
          </a:stretch>
        </p:blipFill>
        <p:spPr bwMode="auto">
          <a:xfrm>
            <a:off x="914400" y="1600200"/>
            <a:ext cx="7467600" cy="4191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20</a:t>
            </a:fld>
            <a:endParaRPr lang="en-US"/>
          </a:p>
        </p:txBody>
      </p:sp>
      <p:sp>
        <p:nvSpPr>
          <p:cNvPr id="3" name="TextBox 2"/>
          <p:cNvSpPr txBox="1"/>
          <p:nvPr/>
        </p:nvSpPr>
        <p:spPr>
          <a:xfrm>
            <a:off x="228600" y="381000"/>
            <a:ext cx="8458200" cy="523220"/>
          </a:xfrm>
          <a:prstGeom prst="rect">
            <a:avLst/>
          </a:prstGeom>
          <a:noFill/>
        </p:spPr>
        <p:txBody>
          <a:bodyPr wrap="square" rtlCol="0">
            <a:spAutoFit/>
          </a:bodyPr>
          <a:lstStyle/>
          <a:p>
            <a:pPr algn="just"/>
            <a:r>
              <a:rPr lang="en-US" sz="1400" dirty="0" smtClean="0"/>
              <a:t>When you have entered your file for conversion and clicked </a:t>
            </a:r>
            <a:r>
              <a:rPr lang="en-US" sz="1400" b="1" dirty="0" smtClean="0"/>
              <a:t>“Convert File,” </a:t>
            </a:r>
            <a:r>
              <a:rPr lang="en-US" sz="1400" dirty="0" smtClean="0"/>
              <a:t>you will see the confirmation screen. </a:t>
            </a:r>
            <a:endParaRPr lang="en-US" sz="1400" dirty="0"/>
          </a:p>
        </p:txBody>
      </p:sp>
      <p:pic>
        <p:nvPicPr>
          <p:cNvPr id="5" name="Picture 4"/>
          <p:cNvPicPr/>
          <p:nvPr/>
        </p:nvPicPr>
        <p:blipFill>
          <a:blip r:embed="rId2" cstate="print"/>
          <a:srcRect/>
          <a:stretch>
            <a:fillRect/>
          </a:stretch>
        </p:blipFill>
        <p:spPr bwMode="auto">
          <a:xfrm>
            <a:off x="1219200" y="1371600"/>
            <a:ext cx="6553200" cy="40386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21</a:t>
            </a:fld>
            <a:endParaRPr lang="en-US"/>
          </a:p>
        </p:txBody>
      </p:sp>
      <p:sp>
        <p:nvSpPr>
          <p:cNvPr id="3" name="TextBox 2"/>
          <p:cNvSpPr txBox="1"/>
          <p:nvPr/>
        </p:nvSpPr>
        <p:spPr>
          <a:xfrm>
            <a:off x="304800" y="381000"/>
            <a:ext cx="8534400" cy="1600438"/>
          </a:xfrm>
          <a:prstGeom prst="rect">
            <a:avLst/>
          </a:prstGeom>
          <a:noFill/>
        </p:spPr>
        <p:txBody>
          <a:bodyPr wrap="square" rtlCol="0">
            <a:spAutoFit/>
          </a:bodyPr>
          <a:lstStyle/>
          <a:p>
            <a:pPr algn="just"/>
            <a:r>
              <a:rPr lang="en-US" sz="1400" dirty="0" smtClean="0"/>
              <a:t>When the conversion to PDF is complete, you will receive an email that looks like the one below.</a:t>
            </a:r>
          </a:p>
          <a:p>
            <a:pPr algn="just"/>
            <a:endParaRPr lang="en-US" sz="1400" dirty="0" smtClean="0"/>
          </a:p>
          <a:p>
            <a:pPr algn="just"/>
            <a:r>
              <a:rPr lang="en-US" sz="1400" dirty="0" smtClean="0"/>
              <a:t>Note that receiving this email only means your document was converted to a PDF.  </a:t>
            </a:r>
            <a:r>
              <a:rPr lang="en-US" sz="1400" b="1" dirty="0" smtClean="0"/>
              <a:t>It does NOT mean your document was submitted to the Graduate School.  You must still submit the document via the ETD site.</a:t>
            </a:r>
          </a:p>
          <a:p>
            <a:pPr algn="just"/>
            <a:endParaRPr lang="en-US" sz="1400" b="1" dirty="0" smtClean="0"/>
          </a:p>
          <a:p>
            <a:pPr algn="just"/>
            <a:r>
              <a:rPr lang="en-US" sz="1400" b="1" dirty="0" smtClean="0"/>
              <a:t>Click on the link to view your PDF and save it to your computer.</a:t>
            </a:r>
            <a:endParaRPr lang="en-US" sz="1400" dirty="0"/>
          </a:p>
        </p:txBody>
      </p:sp>
      <p:pic>
        <p:nvPicPr>
          <p:cNvPr id="5" name="Picture 4"/>
          <p:cNvPicPr/>
          <p:nvPr/>
        </p:nvPicPr>
        <p:blipFill>
          <a:blip r:embed="rId2" cstate="print"/>
          <a:srcRect/>
          <a:stretch>
            <a:fillRect/>
          </a:stretch>
        </p:blipFill>
        <p:spPr bwMode="auto">
          <a:xfrm>
            <a:off x="1143000" y="2133600"/>
            <a:ext cx="6699565" cy="3733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22</a:t>
            </a:fld>
            <a:endParaRPr lang="en-US"/>
          </a:p>
        </p:txBody>
      </p:sp>
      <p:sp>
        <p:nvSpPr>
          <p:cNvPr id="3" name="TextBox 2"/>
          <p:cNvSpPr txBox="1"/>
          <p:nvPr/>
        </p:nvSpPr>
        <p:spPr>
          <a:xfrm>
            <a:off x="304800" y="533400"/>
            <a:ext cx="8534400" cy="307777"/>
          </a:xfrm>
          <a:prstGeom prst="rect">
            <a:avLst/>
          </a:prstGeom>
          <a:noFill/>
        </p:spPr>
        <p:txBody>
          <a:bodyPr wrap="square" rtlCol="0">
            <a:spAutoFit/>
          </a:bodyPr>
          <a:lstStyle/>
          <a:p>
            <a:r>
              <a:rPr lang="en-US" sz="1400" dirty="0" smtClean="0"/>
              <a:t>The new PDF can also be viewed through the </a:t>
            </a:r>
            <a:r>
              <a:rPr lang="en-US" sz="1400" b="1" dirty="0" smtClean="0"/>
              <a:t>“check your PDF status” </a:t>
            </a:r>
            <a:r>
              <a:rPr lang="en-US" sz="1400" dirty="0" smtClean="0"/>
              <a:t>link.</a:t>
            </a:r>
            <a:r>
              <a:rPr lang="en-US" sz="1400" b="1" dirty="0" smtClean="0"/>
              <a:t> </a:t>
            </a:r>
            <a:endParaRPr lang="en-US" sz="1400" dirty="0"/>
          </a:p>
        </p:txBody>
      </p:sp>
      <p:pic>
        <p:nvPicPr>
          <p:cNvPr id="4" name="Picture 3"/>
          <p:cNvPicPr/>
          <p:nvPr/>
        </p:nvPicPr>
        <p:blipFill>
          <a:blip r:embed="rId2" cstate="print"/>
          <a:srcRect/>
          <a:stretch>
            <a:fillRect/>
          </a:stretch>
        </p:blipFill>
        <p:spPr bwMode="auto">
          <a:xfrm>
            <a:off x="1600200" y="1571625"/>
            <a:ext cx="5943600" cy="3714750"/>
          </a:xfrm>
          <a:prstGeom prst="rect">
            <a:avLst/>
          </a:prstGeom>
          <a:noFill/>
          <a:ln w="9525">
            <a:noFill/>
            <a:miter lim="800000"/>
            <a:headEnd/>
            <a:tailEnd/>
          </a:ln>
        </p:spPr>
      </p:pic>
      <p:cxnSp>
        <p:nvCxnSpPr>
          <p:cNvPr id="6" name="Straight Arrow Connector 5"/>
          <p:cNvCxnSpPr/>
          <p:nvPr/>
        </p:nvCxnSpPr>
        <p:spPr>
          <a:xfrm flipV="1">
            <a:off x="2819400" y="3352800"/>
            <a:ext cx="6096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23</a:t>
            </a:fld>
            <a:endParaRPr lang="en-US"/>
          </a:p>
        </p:txBody>
      </p:sp>
      <p:sp>
        <p:nvSpPr>
          <p:cNvPr id="3" name="TextBox 2"/>
          <p:cNvSpPr txBox="1"/>
          <p:nvPr/>
        </p:nvSpPr>
        <p:spPr>
          <a:xfrm>
            <a:off x="304800" y="609600"/>
            <a:ext cx="8458200" cy="307777"/>
          </a:xfrm>
          <a:prstGeom prst="rect">
            <a:avLst/>
          </a:prstGeom>
          <a:noFill/>
        </p:spPr>
        <p:txBody>
          <a:bodyPr wrap="square" rtlCol="0">
            <a:spAutoFit/>
          </a:bodyPr>
          <a:lstStyle/>
          <a:p>
            <a:pPr algn="just"/>
            <a:r>
              <a:rPr lang="en-US" sz="1400" dirty="0" smtClean="0"/>
              <a:t>The PDF can be also viewed, downloaded and saved from this page.</a:t>
            </a:r>
            <a:endParaRPr lang="en-US" sz="1400" dirty="0"/>
          </a:p>
        </p:txBody>
      </p:sp>
      <p:pic>
        <p:nvPicPr>
          <p:cNvPr id="5" name="Picture 4"/>
          <p:cNvPicPr/>
          <p:nvPr/>
        </p:nvPicPr>
        <p:blipFill>
          <a:blip r:embed="rId2" cstate="print"/>
          <a:srcRect/>
          <a:stretch>
            <a:fillRect/>
          </a:stretch>
        </p:blipFill>
        <p:spPr bwMode="auto">
          <a:xfrm>
            <a:off x="1752600" y="1447800"/>
            <a:ext cx="5943600" cy="3714750"/>
          </a:xfrm>
          <a:prstGeom prst="rect">
            <a:avLst/>
          </a:prstGeom>
          <a:noFill/>
          <a:ln w="9525">
            <a:solidFill>
              <a:srgbClr val="FF0000"/>
            </a:solidFill>
            <a:miter lim="800000"/>
            <a:headEnd/>
            <a:tailEnd/>
          </a:ln>
        </p:spPr>
      </p:pic>
      <p:sp>
        <p:nvSpPr>
          <p:cNvPr id="6" name="Oval 5"/>
          <p:cNvSpPr/>
          <p:nvPr/>
        </p:nvSpPr>
        <p:spPr>
          <a:xfrm>
            <a:off x="1828800" y="3886200"/>
            <a:ext cx="4572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24</a:t>
            </a:fld>
            <a:endParaRPr lang="en-US"/>
          </a:p>
        </p:txBody>
      </p:sp>
      <p:sp>
        <p:nvSpPr>
          <p:cNvPr id="3" name="TextBox 2"/>
          <p:cNvSpPr txBox="1"/>
          <p:nvPr/>
        </p:nvSpPr>
        <p:spPr>
          <a:xfrm>
            <a:off x="228600" y="457200"/>
            <a:ext cx="8458200" cy="523220"/>
          </a:xfrm>
          <a:prstGeom prst="rect">
            <a:avLst/>
          </a:prstGeom>
          <a:noFill/>
        </p:spPr>
        <p:txBody>
          <a:bodyPr wrap="square" rtlCol="0">
            <a:spAutoFit/>
          </a:bodyPr>
          <a:lstStyle/>
          <a:p>
            <a:pPr algn="just"/>
            <a:r>
              <a:rPr lang="en-US" sz="1400" dirty="0" smtClean="0"/>
              <a:t>Once you’ve saved your document on your computer, you must click the </a:t>
            </a:r>
            <a:r>
              <a:rPr lang="en-US" sz="1400" b="1" dirty="0" smtClean="0"/>
              <a:t>“PDF” </a:t>
            </a:r>
            <a:r>
              <a:rPr lang="en-US" sz="1400" dirty="0" smtClean="0"/>
              <a:t>link to send your document to the Graduate School.</a:t>
            </a:r>
            <a:endParaRPr lang="en-US" sz="1400" dirty="0"/>
          </a:p>
        </p:txBody>
      </p:sp>
      <p:pic>
        <p:nvPicPr>
          <p:cNvPr id="4" name="Picture 3"/>
          <p:cNvPicPr/>
          <p:nvPr/>
        </p:nvPicPr>
        <p:blipFill>
          <a:blip r:embed="rId2" cstate="print"/>
          <a:srcRect/>
          <a:stretch>
            <a:fillRect/>
          </a:stretch>
        </p:blipFill>
        <p:spPr bwMode="auto">
          <a:xfrm>
            <a:off x="990600" y="1447800"/>
            <a:ext cx="7086600" cy="4191000"/>
          </a:xfrm>
          <a:prstGeom prst="rect">
            <a:avLst/>
          </a:prstGeom>
          <a:noFill/>
          <a:ln w="9525">
            <a:solidFill>
              <a:srgbClr val="FF0000"/>
            </a:solidFill>
            <a:miter lim="800000"/>
            <a:headEnd/>
            <a:tailEnd/>
          </a:ln>
        </p:spPr>
      </p:pic>
      <p:sp>
        <p:nvSpPr>
          <p:cNvPr id="6" name="Oval 5"/>
          <p:cNvSpPr/>
          <p:nvPr/>
        </p:nvSpPr>
        <p:spPr>
          <a:xfrm>
            <a:off x="1066800" y="4191000"/>
            <a:ext cx="457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1600200" y="4343400"/>
            <a:ext cx="1600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25</a:t>
            </a:fld>
            <a:endParaRPr lang="en-US"/>
          </a:p>
        </p:txBody>
      </p:sp>
      <p:sp>
        <p:nvSpPr>
          <p:cNvPr id="3" name="TextBox 2"/>
          <p:cNvSpPr txBox="1"/>
          <p:nvPr/>
        </p:nvSpPr>
        <p:spPr>
          <a:xfrm>
            <a:off x="304800" y="304800"/>
            <a:ext cx="8458200" cy="523220"/>
          </a:xfrm>
          <a:prstGeom prst="rect">
            <a:avLst/>
          </a:prstGeom>
          <a:noFill/>
        </p:spPr>
        <p:txBody>
          <a:bodyPr wrap="square" rtlCol="0">
            <a:spAutoFit/>
          </a:bodyPr>
          <a:lstStyle/>
          <a:p>
            <a:pPr algn="just"/>
            <a:r>
              <a:rPr lang="en-US" sz="1400" dirty="0" smtClean="0"/>
              <a:t>You must upload your PDF to submit it.  Click on the </a:t>
            </a:r>
            <a:r>
              <a:rPr lang="en-US" sz="1400" b="1" dirty="0" smtClean="0"/>
              <a:t>“Choose file” </a:t>
            </a:r>
            <a:r>
              <a:rPr lang="en-US" sz="1400" dirty="0" smtClean="0"/>
              <a:t>button to find the document on your computer.  Once it’s uploaded, click </a:t>
            </a:r>
            <a:r>
              <a:rPr lang="en-US" sz="1400" b="1" dirty="0" smtClean="0"/>
              <a:t>“Save &amp; Continue”.</a:t>
            </a:r>
            <a:endParaRPr lang="en-US" sz="1400" b="1" dirty="0"/>
          </a:p>
        </p:txBody>
      </p:sp>
      <p:pic>
        <p:nvPicPr>
          <p:cNvPr id="5" name="Picture 4"/>
          <p:cNvPicPr/>
          <p:nvPr/>
        </p:nvPicPr>
        <p:blipFill>
          <a:blip r:embed="rId2" cstate="print"/>
          <a:srcRect t="5759"/>
          <a:stretch>
            <a:fillRect/>
          </a:stretch>
        </p:blipFill>
        <p:spPr bwMode="auto">
          <a:xfrm>
            <a:off x="990600" y="1799376"/>
            <a:ext cx="6934200" cy="36576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26</a:t>
            </a:fld>
            <a:endParaRPr lang="en-US"/>
          </a:p>
        </p:txBody>
      </p:sp>
      <p:sp>
        <p:nvSpPr>
          <p:cNvPr id="3" name="TextBox 2"/>
          <p:cNvSpPr txBox="1"/>
          <p:nvPr/>
        </p:nvSpPr>
        <p:spPr>
          <a:xfrm>
            <a:off x="304800" y="381000"/>
            <a:ext cx="8458200" cy="738664"/>
          </a:xfrm>
          <a:prstGeom prst="rect">
            <a:avLst/>
          </a:prstGeom>
          <a:noFill/>
        </p:spPr>
        <p:txBody>
          <a:bodyPr wrap="square" rtlCol="0">
            <a:spAutoFit/>
          </a:bodyPr>
          <a:lstStyle/>
          <a:p>
            <a:pPr algn="just"/>
            <a:r>
              <a:rPr lang="en-US" sz="1400" dirty="0" smtClean="0"/>
              <a:t>You may add supplemental files on this screen.  These files can be in a variety of formats such as movie or music clips, extra graphs, maps, etc. that you want people to view but that you don’t want in your main document.  If you do not have any files, click </a:t>
            </a:r>
            <a:r>
              <a:rPr lang="en-US" sz="1400" b="1" dirty="0" smtClean="0"/>
              <a:t>“Save &amp; Continue”.</a:t>
            </a:r>
            <a:endParaRPr lang="en-US" sz="1400" b="1" dirty="0"/>
          </a:p>
        </p:txBody>
      </p:sp>
      <p:pic>
        <p:nvPicPr>
          <p:cNvPr id="4" name="Picture 3"/>
          <p:cNvPicPr/>
          <p:nvPr/>
        </p:nvPicPr>
        <p:blipFill>
          <a:blip r:embed="rId2" cstate="print"/>
          <a:srcRect/>
          <a:stretch>
            <a:fillRect/>
          </a:stretch>
        </p:blipFill>
        <p:spPr bwMode="auto">
          <a:xfrm>
            <a:off x="1219200" y="1682750"/>
            <a:ext cx="6858000" cy="39560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27</a:t>
            </a:fld>
            <a:endParaRPr lang="en-US"/>
          </a:p>
        </p:txBody>
      </p:sp>
      <p:sp>
        <p:nvSpPr>
          <p:cNvPr id="4" name="TextBox 3"/>
          <p:cNvSpPr txBox="1"/>
          <p:nvPr/>
        </p:nvSpPr>
        <p:spPr>
          <a:xfrm>
            <a:off x="228600" y="457200"/>
            <a:ext cx="8534400" cy="523220"/>
          </a:xfrm>
          <a:prstGeom prst="rect">
            <a:avLst/>
          </a:prstGeom>
          <a:noFill/>
        </p:spPr>
        <p:txBody>
          <a:bodyPr wrap="square" rtlCol="0">
            <a:spAutoFit/>
          </a:bodyPr>
          <a:lstStyle/>
          <a:p>
            <a:pPr algn="just"/>
            <a:r>
              <a:rPr lang="en-US" sz="1400" dirty="0" smtClean="0"/>
              <a:t>You may add any comments about anything you want to tell the graduate school advisor or the ETD administrator reviewing your manuscript on this screen.</a:t>
            </a:r>
            <a:endParaRPr lang="en-US" sz="1400" dirty="0"/>
          </a:p>
        </p:txBody>
      </p:sp>
      <p:pic>
        <p:nvPicPr>
          <p:cNvPr id="5" name="Picture 4"/>
          <p:cNvPicPr/>
          <p:nvPr/>
        </p:nvPicPr>
        <p:blipFill>
          <a:blip r:embed="rId2" cstate="print"/>
          <a:srcRect/>
          <a:stretch>
            <a:fillRect/>
          </a:stretch>
        </p:blipFill>
        <p:spPr bwMode="auto">
          <a:xfrm>
            <a:off x="1143000" y="1371600"/>
            <a:ext cx="7086600" cy="3886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28</a:t>
            </a:fld>
            <a:endParaRPr lang="en-US"/>
          </a:p>
        </p:txBody>
      </p:sp>
      <p:sp>
        <p:nvSpPr>
          <p:cNvPr id="3" name="TextBox 2"/>
          <p:cNvSpPr txBox="1"/>
          <p:nvPr/>
        </p:nvSpPr>
        <p:spPr>
          <a:xfrm>
            <a:off x="304800" y="533400"/>
            <a:ext cx="8610600" cy="954107"/>
          </a:xfrm>
          <a:prstGeom prst="rect">
            <a:avLst/>
          </a:prstGeom>
          <a:noFill/>
        </p:spPr>
        <p:txBody>
          <a:bodyPr wrap="square" rtlCol="0">
            <a:spAutoFit/>
          </a:bodyPr>
          <a:lstStyle/>
          <a:p>
            <a:pPr algn="just"/>
            <a:r>
              <a:rPr lang="en-US" sz="1400" dirty="0" smtClean="0"/>
              <a:t>You can opt to have ProQuest file for copyright on your behalf.  The fee for this is $55.00.  The ProQuest publishing agreement is a non-exclusive agreement and as such, </a:t>
            </a:r>
            <a:r>
              <a:rPr lang="en-US" sz="1400" b="1" dirty="0" smtClean="0"/>
              <a:t>authors retain complete control over their copyright.</a:t>
            </a:r>
            <a:r>
              <a:rPr lang="en-US" sz="1400" dirty="0" smtClean="0"/>
              <a:t>  ProQuest is providing the convenience of registering with the U.S. Copyright Office for you.</a:t>
            </a:r>
            <a:endParaRPr lang="en-US" sz="1400" dirty="0"/>
          </a:p>
        </p:txBody>
      </p:sp>
      <p:pic>
        <p:nvPicPr>
          <p:cNvPr id="4" name="Picture 3"/>
          <p:cNvPicPr/>
          <p:nvPr/>
        </p:nvPicPr>
        <p:blipFill>
          <a:blip r:embed="rId2" cstate="print"/>
          <a:srcRect/>
          <a:stretch>
            <a:fillRect/>
          </a:stretch>
        </p:blipFill>
        <p:spPr bwMode="auto">
          <a:xfrm>
            <a:off x="1066800" y="1676400"/>
            <a:ext cx="6934200" cy="43434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29</a:t>
            </a:fld>
            <a:endParaRPr lang="en-US"/>
          </a:p>
        </p:txBody>
      </p:sp>
      <p:sp>
        <p:nvSpPr>
          <p:cNvPr id="3" name="TextBox 2"/>
          <p:cNvSpPr txBox="1"/>
          <p:nvPr/>
        </p:nvSpPr>
        <p:spPr>
          <a:xfrm>
            <a:off x="457200" y="381000"/>
            <a:ext cx="8077200" cy="738664"/>
          </a:xfrm>
          <a:prstGeom prst="rect">
            <a:avLst/>
          </a:prstGeom>
          <a:noFill/>
        </p:spPr>
        <p:txBody>
          <a:bodyPr wrap="square" rtlCol="0">
            <a:spAutoFit/>
          </a:bodyPr>
          <a:lstStyle/>
          <a:p>
            <a:pPr algn="just"/>
            <a:r>
              <a:rPr lang="en-US" sz="1400" dirty="0" smtClean="0"/>
              <a:t>If you would like to order personal copies of your thesis or dissertation, you may do so on this screen.  Your copies will be shipped to you after your degree has been conferred at the end of the semester and your document uploaded to ProQuest.</a:t>
            </a:r>
          </a:p>
        </p:txBody>
      </p:sp>
      <p:pic>
        <p:nvPicPr>
          <p:cNvPr id="4" name="Picture 2"/>
          <p:cNvPicPr>
            <a:picLocks noChangeAspect="1" noChangeArrowheads="1"/>
          </p:cNvPicPr>
          <p:nvPr/>
        </p:nvPicPr>
        <p:blipFill>
          <a:blip r:embed="rId2" cstate="print"/>
          <a:srcRect/>
          <a:stretch>
            <a:fillRect/>
          </a:stretch>
        </p:blipFill>
        <p:spPr bwMode="auto">
          <a:xfrm>
            <a:off x="914400" y="2057400"/>
            <a:ext cx="7315199" cy="36004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3</a:t>
            </a:fld>
            <a:endParaRPr lang="en-US"/>
          </a:p>
        </p:txBody>
      </p:sp>
      <p:sp>
        <p:nvSpPr>
          <p:cNvPr id="3" name="TextBox 2"/>
          <p:cNvSpPr txBox="1"/>
          <p:nvPr/>
        </p:nvSpPr>
        <p:spPr>
          <a:xfrm>
            <a:off x="381000" y="457200"/>
            <a:ext cx="8534400" cy="307777"/>
          </a:xfrm>
          <a:prstGeom prst="rect">
            <a:avLst/>
          </a:prstGeom>
          <a:noFill/>
        </p:spPr>
        <p:txBody>
          <a:bodyPr wrap="square" rtlCol="0">
            <a:spAutoFit/>
          </a:bodyPr>
          <a:lstStyle/>
          <a:p>
            <a:pPr algn="just"/>
            <a:r>
              <a:rPr lang="en-US" sz="1400" dirty="0" smtClean="0"/>
              <a:t>You can also click one of the links under </a:t>
            </a:r>
            <a:r>
              <a:rPr lang="en-US" sz="1400" b="1" dirty="0" smtClean="0"/>
              <a:t>“Students”</a:t>
            </a:r>
            <a:r>
              <a:rPr lang="en-US" sz="1400" dirty="0" smtClean="0"/>
              <a:t> near the bottom left.</a:t>
            </a:r>
            <a:endParaRPr lang="en-US" sz="1400" dirty="0"/>
          </a:p>
        </p:txBody>
      </p:sp>
      <p:pic>
        <p:nvPicPr>
          <p:cNvPr id="4" name="Picture 2"/>
          <p:cNvPicPr>
            <a:picLocks noChangeAspect="1" noChangeArrowheads="1"/>
          </p:cNvPicPr>
          <p:nvPr/>
        </p:nvPicPr>
        <p:blipFill>
          <a:blip r:embed="rId2" cstate="print"/>
          <a:srcRect/>
          <a:stretch>
            <a:fillRect/>
          </a:stretch>
        </p:blipFill>
        <p:spPr bwMode="auto">
          <a:xfrm>
            <a:off x="685800" y="914400"/>
            <a:ext cx="7848600" cy="46386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30</a:t>
            </a:fld>
            <a:endParaRPr lang="en-US"/>
          </a:p>
        </p:txBody>
      </p:sp>
      <p:sp>
        <p:nvSpPr>
          <p:cNvPr id="3" name="TextBox 2"/>
          <p:cNvSpPr txBox="1"/>
          <p:nvPr/>
        </p:nvSpPr>
        <p:spPr>
          <a:xfrm>
            <a:off x="685800" y="381000"/>
            <a:ext cx="7848600" cy="954107"/>
          </a:xfrm>
          <a:prstGeom prst="rect">
            <a:avLst/>
          </a:prstGeom>
          <a:noFill/>
        </p:spPr>
        <p:txBody>
          <a:bodyPr wrap="square" rtlCol="0">
            <a:spAutoFit/>
          </a:bodyPr>
          <a:lstStyle/>
          <a:p>
            <a:pPr algn="just"/>
            <a:r>
              <a:rPr lang="en-US" sz="1400" dirty="0" smtClean="0"/>
              <a:t>You will be given the opportunity to make changes to your submission right up through placing an order for copies.  This includes dissertation/thesis details, advisor, publishing options.  All of these items can be changed on previous pages.  This is a summary of your order for purchasing bound copies for your review.</a:t>
            </a:r>
            <a:endParaRPr lang="en-US" sz="1400" dirty="0"/>
          </a:p>
        </p:txBody>
      </p:sp>
      <p:pic>
        <p:nvPicPr>
          <p:cNvPr id="4" name="Picture 3"/>
          <p:cNvPicPr/>
          <p:nvPr/>
        </p:nvPicPr>
        <p:blipFill>
          <a:blip r:embed="rId2" cstate="print"/>
          <a:srcRect/>
          <a:stretch>
            <a:fillRect/>
          </a:stretch>
        </p:blipFill>
        <p:spPr bwMode="auto">
          <a:xfrm>
            <a:off x="838200" y="1571624"/>
            <a:ext cx="7315200" cy="39909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31</a:t>
            </a:fld>
            <a:endParaRPr lang="en-US"/>
          </a:p>
        </p:txBody>
      </p:sp>
      <p:sp>
        <p:nvSpPr>
          <p:cNvPr id="3" name="TextBox 2"/>
          <p:cNvSpPr txBox="1"/>
          <p:nvPr/>
        </p:nvSpPr>
        <p:spPr>
          <a:xfrm>
            <a:off x="381000" y="381000"/>
            <a:ext cx="8382000" cy="2031325"/>
          </a:xfrm>
          <a:prstGeom prst="rect">
            <a:avLst/>
          </a:prstGeom>
          <a:noFill/>
        </p:spPr>
        <p:txBody>
          <a:bodyPr wrap="square" rtlCol="0">
            <a:spAutoFit/>
          </a:bodyPr>
          <a:lstStyle/>
          <a:p>
            <a:pPr algn="just"/>
            <a:r>
              <a:rPr lang="en-US" sz="1400" dirty="0" smtClean="0"/>
              <a:t>When submitted properly, the following information will be displayed.  You can now click </a:t>
            </a:r>
            <a:r>
              <a:rPr lang="en-US" sz="1400" b="1" dirty="0" smtClean="0"/>
              <a:t>“Done”. </a:t>
            </a:r>
            <a:r>
              <a:rPr lang="en-US" sz="1400" dirty="0" smtClean="0"/>
              <a:t>For the purpose of this slide the address of ProQuest was used.  However you will need to replace the address of ProQuest with the address of the</a:t>
            </a:r>
            <a:r>
              <a:rPr lang="en-US" sz="1400" b="1" dirty="0" smtClean="0"/>
              <a:t> Graduate School.</a:t>
            </a:r>
            <a:endParaRPr lang="en-US" sz="800" b="1" dirty="0" smtClean="0"/>
          </a:p>
          <a:p>
            <a:pPr algn="just"/>
            <a:r>
              <a:rPr lang="en-US" sz="1400" b="1" dirty="0" smtClean="0"/>
              <a:t>  </a:t>
            </a:r>
          </a:p>
          <a:p>
            <a:pPr algn="just"/>
            <a:r>
              <a:rPr lang="en-US" sz="1400" b="1" dirty="0" smtClean="0"/>
              <a:t>Attn:  </a:t>
            </a:r>
            <a:r>
              <a:rPr lang="en-US" sz="1400" b="1" dirty="0" smtClean="0"/>
              <a:t>Dr. Doze Butler, </a:t>
            </a:r>
            <a:r>
              <a:rPr lang="en-US" sz="1400" b="1" dirty="0" smtClean="0"/>
              <a:t>Office of Graduate Studies</a:t>
            </a:r>
          </a:p>
          <a:p>
            <a:pPr algn="just"/>
            <a:r>
              <a:rPr lang="en-US" sz="1400" b="1" dirty="0" smtClean="0"/>
              <a:t>Southern University and A&amp;M College</a:t>
            </a:r>
          </a:p>
          <a:p>
            <a:pPr algn="just"/>
            <a:r>
              <a:rPr lang="en-US" sz="1400" b="1" dirty="0" smtClean="0"/>
              <a:t>1055 Thomas H. Harris Hall</a:t>
            </a:r>
          </a:p>
          <a:p>
            <a:pPr algn="just"/>
            <a:r>
              <a:rPr lang="en-US" sz="1400" b="1" dirty="0" smtClean="0"/>
              <a:t>Baton Rouge, LA 70813-0001</a:t>
            </a:r>
          </a:p>
          <a:p>
            <a:pPr algn="just"/>
            <a:r>
              <a:rPr lang="en-US" sz="1400" b="1" dirty="0" smtClean="0"/>
              <a:t>United States</a:t>
            </a:r>
            <a:endParaRPr lang="en-US" sz="1400" dirty="0"/>
          </a:p>
        </p:txBody>
      </p:sp>
      <p:pic>
        <p:nvPicPr>
          <p:cNvPr id="4" name="Picture 3"/>
          <p:cNvPicPr/>
          <p:nvPr/>
        </p:nvPicPr>
        <p:blipFill>
          <a:blip r:embed="rId2" cstate="print"/>
          <a:srcRect/>
          <a:stretch>
            <a:fillRect/>
          </a:stretch>
        </p:blipFill>
        <p:spPr bwMode="auto">
          <a:xfrm>
            <a:off x="838200" y="2438400"/>
            <a:ext cx="7239000" cy="345948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32</a:t>
            </a:fld>
            <a:endParaRPr lang="en-US"/>
          </a:p>
        </p:txBody>
      </p:sp>
      <p:sp>
        <p:nvSpPr>
          <p:cNvPr id="3" name="TextBox 2"/>
          <p:cNvSpPr txBox="1"/>
          <p:nvPr/>
        </p:nvSpPr>
        <p:spPr>
          <a:xfrm>
            <a:off x="228600" y="457200"/>
            <a:ext cx="8610600" cy="307777"/>
          </a:xfrm>
          <a:prstGeom prst="rect">
            <a:avLst/>
          </a:prstGeom>
          <a:noFill/>
        </p:spPr>
        <p:txBody>
          <a:bodyPr wrap="square" rtlCol="0">
            <a:spAutoFit/>
          </a:bodyPr>
          <a:lstStyle/>
          <a:p>
            <a:pPr algn="just"/>
            <a:r>
              <a:rPr lang="en-US" sz="1400" dirty="0" smtClean="0"/>
              <a:t>This is what you will see when finished.</a:t>
            </a:r>
            <a:endParaRPr lang="en-US" sz="1400" dirty="0"/>
          </a:p>
        </p:txBody>
      </p:sp>
      <p:pic>
        <p:nvPicPr>
          <p:cNvPr id="4" name="Picture 3"/>
          <p:cNvPicPr/>
          <p:nvPr/>
        </p:nvPicPr>
        <p:blipFill>
          <a:blip r:embed="rId2" cstate="print"/>
          <a:srcRect t="37132"/>
          <a:stretch>
            <a:fillRect/>
          </a:stretch>
        </p:blipFill>
        <p:spPr bwMode="auto">
          <a:xfrm>
            <a:off x="457200" y="1295400"/>
            <a:ext cx="8001000" cy="37338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33</a:t>
            </a:fld>
            <a:endParaRPr lang="en-US"/>
          </a:p>
        </p:txBody>
      </p:sp>
      <p:sp>
        <p:nvSpPr>
          <p:cNvPr id="3" name="TextBox 2"/>
          <p:cNvSpPr txBox="1"/>
          <p:nvPr/>
        </p:nvSpPr>
        <p:spPr>
          <a:xfrm>
            <a:off x="381000" y="457200"/>
            <a:ext cx="8458200" cy="1169551"/>
          </a:xfrm>
          <a:prstGeom prst="rect">
            <a:avLst/>
          </a:prstGeom>
          <a:noFill/>
        </p:spPr>
        <p:txBody>
          <a:bodyPr wrap="square" rtlCol="0">
            <a:spAutoFit/>
          </a:bodyPr>
          <a:lstStyle/>
          <a:p>
            <a:pPr algn="just"/>
            <a:r>
              <a:rPr lang="en-US" sz="1400" dirty="0" smtClean="0"/>
              <a:t>This is the confirmation email you will receive when your document is properly submitted.  If you do not get this message within a </a:t>
            </a:r>
            <a:r>
              <a:rPr lang="en-US" sz="1400" u="sng" dirty="0" smtClean="0"/>
              <a:t>few hours </a:t>
            </a:r>
            <a:r>
              <a:rPr lang="en-US" sz="1400" dirty="0" smtClean="0"/>
              <a:t>of submitting, your document was not submitted properly and you need to try again.  It is usually delivered within minutes, if the submission was successful.  Once you receive this confirmation email </a:t>
            </a:r>
            <a:r>
              <a:rPr lang="en-US" sz="1400" b="1" dirty="0" smtClean="0"/>
              <a:t>please forward it to </a:t>
            </a:r>
            <a:r>
              <a:rPr lang="en-US" sz="1400" b="1" dirty="0" smtClean="0"/>
              <a:t>Dr. Butler in </a:t>
            </a:r>
            <a:r>
              <a:rPr lang="en-US" sz="1400" b="1" dirty="0" smtClean="0"/>
              <a:t>the graduate school at </a:t>
            </a:r>
            <a:r>
              <a:rPr lang="en-US" sz="1400" b="1" dirty="0" smtClean="0"/>
              <a:t>doze_butler@subr.edu  </a:t>
            </a:r>
            <a:endParaRPr lang="en-US" sz="1400" dirty="0"/>
          </a:p>
        </p:txBody>
      </p:sp>
      <p:pic>
        <p:nvPicPr>
          <p:cNvPr id="4" name="Picture 3"/>
          <p:cNvPicPr/>
          <p:nvPr/>
        </p:nvPicPr>
        <p:blipFill>
          <a:blip r:embed="rId2" cstate="print"/>
          <a:srcRect t="10720"/>
          <a:stretch>
            <a:fillRect/>
          </a:stretch>
        </p:blipFill>
        <p:spPr bwMode="auto">
          <a:xfrm>
            <a:off x="838200" y="1781783"/>
            <a:ext cx="7467599" cy="36576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34</a:t>
            </a:fld>
            <a:endParaRPr lang="en-US"/>
          </a:p>
        </p:txBody>
      </p:sp>
      <p:sp>
        <p:nvSpPr>
          <p:cNvPr id="3" name="TextBox 2"/>
          <p:cNvSpPr txBox="1"/>
          <p:nvPr/>
        </p:nvSpPr>
        <p:spPr>
          <a:xfrm>
            <a:off x="228600" y="457200"/>
            <a:ext cx="8763000" cy="1369606"/>
          </a:xfrm>
          <a:prstGeom prst="rect">
            <a:avLst/>
          </a:prstGeom>
          <a:noFill/>
        </p:spPr>
        <p:txBody>
          <a:bodyPr wrap="square" rtlCol="0">
            <a:spAutoFit/>
          </a:bodyPr>
          <a:lstStyle/>
          <a:p>
            <a:pPr algn="ctr"/>
            <a:r>
              <a:rPr lang="en-US" b="1" dirty="0" smtClean="0"/>
              <a:t>REVIEWED PDFS AND SUBMITTING REVISIONS</a:t>
            </a:r>
          </a:p>
          <a:p>
            <a:pPr algn="ctr"/>
            <a:endParaRPr lang="en-US" sz="900" b="1" dirty="0" smtClean="0"/>
          </a:p>
          <a:p>
            <a:pPr algn="just"/>
            <a:r>
              <a:rPr lang="en-US" sz="1400" dirty="0" smtClean="0"/>
              <a:t>After the Graduate School has reviewed your document, you will receive an email letting you know what corrections need to be made.  An example of the email is shown below.  Make the changes listed in your original document, then re-convert it such that it is a new PDF.  When you’re ready to resubmit, click </a:t>
            </a:r>
            <a:r>
              <a:rPr lang="en-US" sz="1400" b="1" dirty="0" smtClean="0"/>
              <a:t>“View ETD”.</a:t>
            </a:r>
            <a:endParaRPr lang="en-US" sz="1400" dirty="0"/>
          </a:p>
        </p:txBody>
      </p:sp>
      <p:sp>
        <p:nvSpPr>
          <p:cNvPr id="5" name="Rectangle 4"/>
          <p:cNvSpPr/>
          <p:nvPr/>
        </p:nvSpPr>
        <p:spPr>
          <a:xfrm>
            <a:off x="381000" y="1828800"/>
            <a:ext cx="7772400" cy="3662541"/>
          </a:xfrm>
          <a:prstGeom prst="rect">
            <a:avLst/>
          </a:prstGeom>
        </p:spPr>
        <p:txBody>
          <a:bodyPr wrap="square">
            <a:spAutoFit/>
          </a:bodyPr>
          <a:lstStyle/>
          <a:p>
            <a:r>
              <a:rPr lang="en-US" sz="1400" dirty="0" smtClean="0"/>
              <a:t>From:  Administrator of Southern University [carolyn_jackson@subr.edu]</a:t>
            </a:r>
          </a:p>
          <a:p>
            <a:r>
              <a:rPr lang="en-US" sz="1400" dirty="0" smtClean="0"/>
              <a:t>To:      Student (your name will be here)</a:t>
            </a:r>
          </a:p>
          <a:p>
            <a:r>
              <a:rPr lang="en-US" sz="1400" dirty="0" smtClean="0"/>
              <a:t>Cc:</a:t>
            </a:r>
          </a:p>
          <a:p>
            <a:endParaRPr lang="en-US" sz="800" dirty="0" smtClean="0"/>
          </a:p>
          <a:p>
            <a:r>
              <a:rPr lang="en-US" sz="1400" dirty="0" smtClean="0"/>
              <a:t>Dear, Student  (your name will be here)</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r>
              <a:rPr lang="en-US" sz="1400" dirty="0" smtClean="0"/>
              <a:t/>
            </a:r>
            <a:br>
              <a:rPr lang="en-US" sz="1400" dirty="0" smtClean="0"/>
            </a:br>
            <a:endParaRPr lang="en-US" sz="1400" dirty="0"/>
          </a:p>
        </p:txBody>
      </p:sp>
      <p:pic>
        <p:nvPicPr>
          <p:cNvPr id="7" name="Picture 6"/>
          <p:cNvPicPr/>
          <p:nvPr/>
        </p:nvPicPr>
        <p:blipFill>
          <a:blip r:embed="rId3" cstate="print"/>
          <a:srcRect t="19947" b="12253"/>
          <a:stretch>
            <a:fillRect/>
          </a:stretch>
        </p:blipFill>
        <p:spPr bwMode="auto">
          <a:xfrm>
            <a:off x="381000" y="2895600"/>
            <a:ext cx="5947184" cy="225431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35</a:t>
            </a:fld>
            <a:endParaRPr lang="en-US"/>
          </a:p>
        </p:txBody>
      </p:sp>
      <p:sp>
        <p:nvSpPr>
          <p:cNvPr id="3" name="TextBox 2"/>
          <p:cNvSpPr txBox="1"/>
          <p:nvPr/>
        </p:nvSpPr>
        <p:spPr>
          <a:xfrm>
            <a:off x="152400" y="457200"/>
            <a:ext cx="8763000" cy="707886"/>
          </a:xfrm>
          <a:prstGeom prst="rect">
            <a:avLst/>
          </a:prstGeom>
          <a:noFill/>
        </p:spPr>
        <p:txBody>
          <a:bodyPr wrap="square" rtlCol="0">
            <a:spAutoFit/>
          </a:bodyPr>
          <a:lstStyle/>
          <a:p>
            <a:pPr algn="ctr"/>
            <a:r>
              <a:rPr lang="en-US" b="1" dirty="0" smtClean="0"/>
              <a:t>Submitting Revised Documents</a:t>
            </a:r>
          </a:p>
          <a:p>
            <a:pPr algn="ctr"/>
            <a:endParaRPr lang="en-US" sz="800" b="1" dirty="0" smtClean="0"/>
          </a:p>
          <a:p>
            <a:pPr algn="just"/>
            <a:r>
              <a:rPr lang="en-US" sz="1400" dirty="0" smtClean="0"/>
              <a:t>Sign in to revise your document.</a:t>
            </a:r>
            <a:endParaRPr lang="en-US" sz="1400" dirty="0"/>
          </a:p>
        </p:txBody>
      </p:sp>
      <p:pic>
        <p:nvPicPr>
          <p:cNvPr id="4" name="Picture 3"/>
          <p:cNvPicPr/>
          <p:nvPr/>
        </p:nvPicPr>
        <p:blipFill>
          <a:blip r:embed="rId2" cstate="print"/>
          <a:srcRect/>
          <a:stretch>
            <a:fillRect/>
          </a:stretch>
        </p:blipFill>
        <p:spPr bwMode="auto">
          <a:xfrm>
            <a:off x="762000" y="1524000"/>
            <a:ext cx="7315200" cy="42672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36</a:t>
            </a:fld>
            <a:endParaRPr lang="en-US"/>
          </a:p>
        </p:txBody>
      </p:sp>
      <p:sp>
        <p:nvSpPr>
          <p:cNvPr id="3" name="TextBox 2"/>
          <p:cNvSpPr txBox="1"/>
          <p:nvPr/>
        </p:nvSpPr>
        <p:spPr>
          <a:xfrm>
            <a:off x="685800" y="609600"/>
            <a:ext cx="8001000" cy="307777"/>
          </a:xfrm>
          <a:prstGeom prst="rect">
            <a:avLst/>
          </a:prstGeom>
          <a:noFill/>
        </p:spPr>
        <p:txBody>
          <a:bodyPr wrap="square" rtlCol="0">
            <a:spAutoFit/>
          </a:bodyPr>
          <a:lstStyle/>
          <a:p>
            <a:r>
              <a:rPr lang="en-US" sz="1400" dirty="0" smtClean="0"/>
              <a:t>Click </a:t>
            </a:r>
            <a:r>
              <a:rPr lang="en-US" sz="1400" b="1" dirty="0" smtClean="0"/>
              <a:t>“Revise” </a:t>
            </a:r>
            <a:r>
              <a:rPr lang="en-US" sz="1400" dirty="0" smtClean="0"/>
              <a:t>to submit your new PDF for another check.</a:t>
            </a:r>
            <a:endParaRPr lang="en-US" sz="1400" dirty="0"/>
          </a:p>
        </p:txBody>
      </p:sp>
      <p:pic>
        <p:nvPicPr>
          <p:cNvPr id="5" name="Picture 4"/>
          <p:cNvPicPr/>
          <p:nvPr/>
        </p:nvPicPr>
        <p:blipFill>
          <a:blip r:embed="rId2" cstate="print"/>
          <a:srcRect b="37096"/>
          <a:stretch>
            <a:fillRect/>
          </a:stretch>
        </p:blipFill>
        <p:spPr bwMode="auto">
          <a:xfrm>
            <a:off x="457671" y="1358883"/>
            <a:ext cx="8228657" cy="4140234"/>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37</a:t>
            </a:fld>
            <a:endParaRPr lang="en-US"/>
          </a:p>
        </p:txBody>
      </p:sp>
      <p:sp>
        <p:nvSpPr>
          <p:cNvPr id="3" name="TextBox 2"/>
          <p:cNvSpPr txBox="1"/>
          <p:nvPr/>
        </p:nvSpPr>
        <p:spPr>
          <a:xfrm>
            <a:off x="228600" y="533400"/>
            <a:ext cx="8610600" cy="307777"/>
          </a:xfrm>
          <a:prstGeom prst="rect">
            <a:avLst/>
          </a:prstGeom>
          <a:noFill/>
        </p:spPr>
        <p:txBody>
          <a:bodyPr wrap="square" rtlCol="0">
            <a:spAutoFit/>
          </a:bodyPr>
          <a:lstStyle/>
          <a:p>
            <a:pPr algn="just"/>
            <a:r>
              <a:rPr lang="en-US" sz="1400" dirty="0" smtClean="0"/>
              <a:t>This screen will come up, it contains general information about submitting revisions.</a:t>
            </a:r>
          </a:p>
        </p:txBody>
      </p:sp>
      <p:pic>
        <p:nvPicPr>
          <p:cNvPr id="4" name="Picture 3"/>
          <p:cNvPicPr/>
          <p:nvPr/>
        </p:nvPicPr>
        <p:blipFill>
          <a:blip r:embed="rId2" cstate="print"/>
          <a:srcRect/>
          <a:stretch>
            <a:fillRect/>
          </a:stretch>
        </p:blipFill>
        <p:spPr bwMode="auto">
          <a:xfrm>
            <a:off x="1143000" y="1295400"/>
            <a:ext cx="6705600" cy="44196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38</a:t>
            </a:fld>
            <a:endParaRPr lang="en-US"/>
          </a:p>
        </p:txBody>
      </p:sp>
      <p:sp>
        <p:nvSpPr>
          <p:cNvPr id="3" name="TextBox 2"/>
          <p:cNvSpPr txBox="1"/>
          <p:nvPr/>
        </p:nvSpPr>
        <p:spPr>
          <a:xfrm>
            <a:off x="304800" y="457200"/>
            <a:ext cx="8534400" cy="523220"/>
          </a:xfrm>
          <a:prstGeom prst="rect">
            <a:avLst/>
          </a:prstGeom>
          <a:noFill/>
        </p:spPr>
        <p:txBody>
          <a:bodyPr wrap="square" rtlCol="0">
            <a:spAutoFit/>
          </a:bodyPr>
          <a:lstStyle/>
          <a:p>
            <a:r>
              <a:rPr lang="en-US" sz="1400" dirty="0" smtClean="0"/>
              <a:t>You can revise several aspects of your account from this page.  You will most likely just want to change your PDF.  Click </a:t>
            </a:r>
            <a:r>
              <a:rPr lang="en-US" sz="1400" b="1" dirty="0" smtClean="0"/>
              <a:t>PDF</a:t>
            </a:r>
            <a:r>
              <a:rPr lang="en-US" sz="1400" dirty="0" smtClean="0"/>
              <a:t> to revise PDF.</a:t>
            </a:r>
            <a:endParaRPr lang="en-US" sz="1400" dirty="0"/>
          </a:p>
        </p:txBody>
      </p:sp>
      <p:pic>
        <p:nvPicPr>
          <p:cNvPr id="4" name="Picture 3"/>
          <p:cNvPicPr/>
          <p:nvPr/>
        </p:nvPicPr>
        <p:blipFill>
          <a:blip r:embed="rId2" cstate="print"/>
          <a:srcRect/>
          <a:stretch>
            <a:fillRect/>
          </a:stretch>
        </p:blipFill>
        <p:spPr bwMode="auto">
          <a:xfrm>
            <a:off x="1143000" y="1295400"/>
            <a:ext cx="6705600" cy="4419600"/>
          </a:xfrm>
          <a:prstGeom prst="rect">
            <a:avLst/>
          </a:prstGeom>
          <a:noFill/>
          <a:ln w="9525">
            <a:noFill/>
            <a:miter lim="800000"/>
            <a:headEnd/>
            <a:tailEnd/>
          </a:ln>
        </p:spPr>
      </p:pic>
      <p:sp>
        <p:nvSpPr>
          <p:cNvPr id="6" name="Oval 5"/>
          <p:cNvSpPr/>
          <p:nvPr/>
        </p:nvSpPr>
        <p:spPr>
          <a:xfrm>
            <a:off x="1219200" y="4038600"/>
            <a:ext cx="4572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39</a:t>
            </a:fld>
            <a:endParaRPr lang="en-US"/>
          </a:p>
        </p:txBody>
      </p:sp>
      <p:sp>
        <p:nvSpPr>
          <p:cNvPr id="3" name="TextBox 2"/>
          <p:cNvSpPr txBox="1"/>
          <p:nvPr/>
        </p:nvSpPr>
        <p:spPr>
          <a:xfrm>
            <a:off x="152400" y="457200"/>
            <a:ext cx="8839200" cy="738664"/>
          </a:xfrm>
          <a:prstGeom prst="rect">
            <a:avLst/>
          </a:prstGeom>
          <a:noFill/>
        </p:spPr>
        <p:txBody>
          <a:bodyPr wrap="square" rtlCol="0">
            <a:spAutoFit/>
          </a:bodyPr>
          <a:lstStyle/>
          <a:p>
            <a:pPr algn="just"/>
            <a:r>
              <a:rPr lang="en-US" sz="1400" dirty="0" smtClean="0"/>
              <a:t>When you click on the PDF link, the following screen will appear.  Here is where you upload your updated PDF file.  Enter the new PDF using the </a:t>
            </a:r>
            <a:r>
              <a:rPr lang="en-US" sz="1400" b="1" dirty="0" smtClean="0"/>
              <a:t>“Browse”</a:t>
            </a:r>
            <a:r>
              <a:rPr lang="en-US" sz="1400" dirty="0" smtClean="0"/>
              <a:t> button to find it on your computer.  Then</a:t>
            </a:r>
            <a:r>
              <a:rPr lang="en-US" sz="1400" b="1" dirty="0" smtClean="0"/>
              <a:t> </a:t>
            </a:r>
            <a:r>
              <a:rPr lang="en-US" sz="1400" dirty="0" smtClean="0"/>
              <a:t>click</a:t>
            </a:r>
            <a:r>
              <a:rPr lang="en-US" sz="1400" b="1" dirty="0" smtClean="0"/>
              <a:t> “Save Changes”.</a:t>
            </a:r>
            <a:endParaRPr lang="en-US" sz="1400" dirty="0"/>
          </a:p>
        </p:txBody>
      </p:sp>
      <p:pic>
        <p:nvPicPr>
          <p:cNvPr id="6" name="Picture 5"/>
          <p:cNvPicPr/>
          <p:nvPr/>
        </p:nvPicPr>
        <p:blipFill>
          <a:blip r:embed="rId2" cstate="print"/>
          <a:srcRect/>
          <a:stretch>
            <a:fillRect/>
          </a:stretch>
        </p:blipFill>
        <p:spPr bwMode="auto">
          <a:xfrm>
            <a:off x="838200" y="1371600"/>
            <a:ext cx="7086600" cy="4114800"/>
          </a:xfrm>
          <a:prstGeom prst="rect">
            <a:avLst/>
          </a:prstGeom>
          <a:noFill/>
          <a:ln w="9525">
            <a:noFill/>
            <a:miter lim="800000"/>
            <a:headEnd/>
            <a:tailEnd/>
          </a:ln>
        </p:spPr>
      </p:pic>
      <p:sp>
        <p:nvSpPr>
          <p:cNvPr id="7" name="Oval 6"/>
          <p:cNvSpPr/>
          <p:nvPr/>
        </p:nvSpPr>
        <p:spPr>
          <a:xfrm>
            <a:off x="990600" y="3886200"/>
            <a:ext cx="2286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4</a:t>
            </a:fld>
            <a:endParaRPr lang="en-US"/>
          </a:p>
        </p:txBody>
      </p:sp>
      <p:sp>
        <p:nvSpPr>
          <p:cNvPr id="3" name="Rectangle 2"/>
          <p:cNvSpPr/>
          <p:nvPr/>
        </p:nvSpPr>
        <p:spPr>
          <a:xfrm>
            <a:off x="304800" y="533400"/>
            <a:ext cx="8610600" cy="738664"/>
          </a:xfrm>
          <a:prstGeom prst="rect">
            <a:avLst/>
          </a:prstGeom>
        </p:spPr>
        <p:txBody>
          <a:bodyPr wrap="square">
            <a:spAutoFit/>
          </a:bodyPr>
          <a:lstStyle/>
          <a:p>
            <a:pPr algn="just"/>
            <a:r>
              <a:rPr lang="en-US" sz="1400" dirty="0" smtClean="0"/>
              <a:t>This brings you to the customized </a:t>
            </a:r>
            <a:r>
              <a:rPr lang="en-US" sz="1400" b="1" dirty="0" smtClean="0"/>
              <a:t>Southern University </a:t>
            </a:r>
            <a:r>
              <a:rPr lang="en-US" sz="1400" dirty="0" smtClean="0"/>
              <a:t>submission site. The first step requires you to set up a new account. Click </a:t>
            </a:r>
            <a:r>
              <a:rPr lang="en-US" sz="1400" b="1" dirty="0" smtClean="0"/>
              <a:t>“Create an account”.  </a:t>
            </a:r>
            <a:r>
              <a:rPr lang="en-US" sz="1400" dirty="0" smtClean="0"/>
              <a:t>Once you are notified the account has been successfully created you will enter your </a:t>
            </a:r>
            <a:r>
              <a:rPr lang="en-US" sz="1400" b="1" dirty="0" smtClean="0"/>
              <a:t>Username</a:t>
            </a:r>
            <a:r>
              <a:rPr lang="en-US" sz="1400" dirty="0" smtClean="0"/>
              <a:t> and </a:t>
            </a:r>
            <a:r>
              <a:rPr lang="en-US" sz="1400" b="1" dirty="0" smtClean="0"/>
              <a:t>Password</a:t>
            </a:r>
            <a:r>
              <a:rPr lang="en-US" sz="1400" dirty="0" smtClean="0"/>
              <a:t> as indicated.</a:t>
            </a:r>
            <a:endParaRPr lang="en-US" sz="1400" dirty="0"/>
          </a:p>
        </p:txBody>
      </p:sp>
      <p:pic>
        <p:nvPicPr>
          <p:cNvPr id="5" name="Picture 4"/>
          <p:cNvPicPr/>
          <p:nvPr/>
        </p:nvPicPr>
        <p:blipFill>
          <a:blip r:embed="rId2" cstate="print"/>
          <a:srcRect/>
          <a:stretch>
            <a:fillRect/>
          </a:stretch>
        </p:blipFill>
        <p:spPr bwMode="auto">
          <a:xfrm>
            <a:off x="762000" y="1524000"/>
            <a:ext cx="7315200" cy="42672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40</a:t>
            </a:fld>
            <a:endParaRPr lang="en-US"/>
          </a:p>
        </p:txBody>
      </p:sp>
      <p:sp>
        <p:nvSpPr>
          <p:cNvPr id="3" name="TextBox 2"/>
          <p:cNvSpPr txBox="1"/>
          <p:nvPr/>
        </p:nvSpPr>
        <p:spPr>
          <a:xfrm>
            <a:off x="228600" y="381000"/>
            <a:ext cx="8610600" cy="523220"/>
          </a:xfrm>
          <a:prstGeom prst="rect">
            <a:avLst/>
          </a:prstGeom>
          <a:noFill/>
        </p:spPr>
        <p:txBody>
          <a:bodyPr wrap="square" rtlCol="0">
            <a:spAutoFit/>
          </a:bodyPr>
          <a:lstStyle/>
          <a:p>
            <a:r>
              <a:rPr lang="en-US" sz="1400" dirty="0" smtClean="0"/>
              <a:t>Entering the file in the box does not mean you’ve submitted your document.  You </a:t>
            </a:r>
            <a:r>
              <a:rPr lang="en-US" sz="1400" b="1" dirty="0" smtClean="0"/>
              <a:t>must click “I’m done – submit my changes”.</a:t>
            </a:r>
            <a:endParaRPr lang="en-US" sz="1400" dirty="0"/>
          </a:p>
        </p:txBody>
      </p:sp>
      <p:pic>
        <p:nvPicPr>
          <p:cNvPr id="4" name="Picture 3"/>
          <p:cNvPicPr/>
          <p:nvPr/>
        </p:nvPicPr>
        <p:blipFill>
          <a:blip r:embed="rId2" cstate="print"/>
          <a:srcRect/>
          <a:stretch>
            <a:fillRect/>
          </a:stretch>
        </p:blipFill>
        <p:spPr bwMode="auto">
          <a:xfrm>
            <a:off x="533400" y="990600"/>
            <a:ext cx="7924800" cy="48006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41</a:t>
            </a:fld>
            <a:endParaRPr lang="en-US"/>
          </a:p>
        </p:txBody>
      </p:sp>
      <p:sp>
        <p:nvSpPr>
          <p:cNvPr id="3" name="TextBox 2"/>
          <p:cNvSpPr txBox="1"/>
          <p:nvPr/>
        </p:nvSpPr>
        <p:spPr>
          <a:xfrm>
            <a:off x="381000" y="457200"/>
            <a:ext cx="8305800" cy="523220"/>
          </a:xfrm>
          <a:prstGeom prst="rect">
            <a:avLst/>
          </a:prstGeom>
          <a:noFill/>
        </p:spPr>
        <p:txBody>
          <a:bodyPr wrap="square" rtlCol="0">
            <a:spAutoFit/>
          </a:bodyPr>
          <a:lstStyle/>
          <a:p>
            <a:r>
              <a:rPr lang="en-US" sz="1400" dirty="0" smtClean="0"/>
              <a:t>The </a:t>
            </a:r>
            <a:r>
              <a:rPr lang="en-US" sz="1400" b="1" dirty="0" smtClean="0"/>
              <a:t>Revisions</a:t>
            </a:r>
            <a:r>
              <a:rPr lang="en-US" sz="1400" dirty="0" smtClean="0"/>
              <a:t> screen comes up again.  Click </a:t>
            </a:r>
            <a:r>
              <a:rPr lang="en-US" sz="1400" b="1" dirty="0" smtClean="0"/>
              <a:t>“Submit Revisions”.</a:t>
            </a:r>
            <a:r>
              <a:rPr lang="en-US" sz="1400" dirty="0" smtClean="0"/>
              <a:t>  You also may change other aspects of your submission.</a:t>
            </a:r>
            <a:endParaRPr lang="en-US" sz="1400" dirty="0"/>
          </a:p>
        </p:txBody>
      </p:sp>
      <p:pic>
        <p:nvPicPr>
          <p:cNvPr id="5" name="Picture 4"/>
          <p:cNvPicPr/>
          <p:nvPr/>
        </p:nvPicPr>
        <p:blipFill>
          <a:blip r:embed="rId2" cstate="print"/>
          <a:srcRect/>
          <a:stretch>
            <a:fillRect/>
          </a:stretch>
        </p:blipFill>
        <p:spPr bwMode="auto">
          <a:xfrm>
            <a:off x="457200" y="1143000"/>
            <a:ext cx="8229600" cy="4890112"/>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42</a:t>
            </a:fld>
            <a:endParaRPr lang="en-US"/>
          </a:p>
        </p:txBody>
      </p:sp>
      <p:sp>
        <p:nvSpPr>
          <p:cNvPr id="3" name="TextBox 2"/>
          <p:cNvSpPr txBox="1"/>
          <p:nvPr/>
        </p:nvSpPr>
        <p:spPr>
          <a:xfrm>
            <a:off x="228600" y="381000"/>
            <a:ext cx="8534400" cy="738664"/>
          </a:xfrm>
          <a:prstGeom prst="rect">
            <a:avLst/>
          </a:prstGeom>
          <a:noFill/>
        </p:spPr>
        <p:txBody>
          <a:bodyPr wrap="square" rtlCol="0">
            <a:spAutoFit/>
          </a:bodyPr>
          <a:lstStyle/>
          <a:p>
            <a:pPr algn="just"/>
            <a:r>
              <a:rPr lang="en-US" sz="1400" dirty="0" smtClean="0"/>
              <a:t>You will then see the following confirmation screen.  Now click </a:t>
            </a:r>
            <a:r>
              <a:rPr lang="en-US" sz="1400" b="1" dirty="0" smtClean="0"/>
              <a:t>“Done”.  </a:t>
            </a:r>
            <a:r>
              <a:rPr lang="en-US" sz="1400" dirty="0" smtClean="0"/>
              <a:t>You will receive another confirmation email as well.  If you do not get an email message within a few hours of submitting, your document was not submitted properly and you need to try again.</a:t>
            </a:r>
            <a:endParaRPr lang="en-US" sz="1400" dirty="0"/>
          </a:p>
        </p:txBody>
      </p:sp>
      <p:pic>
        <p:nvPicPr>
          <p:cNvPr id="4" name="Picture 3"/>
          <p:cNvPicPr/>
          <p:nvPr/>
        </p:nvPicPr>
        <p:blipFill>
          <a:blip r:embed="rId2" cstate="print"/>
          <a:srcRect/>
          <a:stretch>
            <a:fillRect/>
          </a:stretch>
        </p:blipFill>
        <p:spPr bwMode="auto">
          <a:xfrm>
            <a:off x="457200" y="1219200"/>
            <a:ext cx="8001000" cy="4648200"/>
          </a:xfrm>
          <a:prstGeom prst="rect">
            <a:avLst/>
          </a:prstGeom>
          <a:noFill/>
          <a:ln w="9525">
            <a:noFill/>
            <a:miter lim="800000"/>
            <a:headEnd/>
            <a:tailEnd/>
          </a:ln>
        </p:spPr>
      </p:pic>
      <p:sp>
        <p:nvSpPr>
          <p:cNvPr id="5" name="Oval 4"/>
          <p:cNvSpPr/>
          <p:nvPr/>
        </p:nvSpPr>
        <p:spPr>
          <a:xfrm>
            <a:off x="1828800" y="3962400"/>
            <a:ext cx="533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43</a:t>
            </a:fld>
            <a:endParaRPr lang="en-US"/>
          </a:p>
        </p:txBody>
      </p:sp>
      <p:sp>
        <p:nvSpPr>
          <p:cNvPr id="3" name="TextBox 2"/>
          <p:cNvSpPr txBox="1"/>
          <p:nvPr/>
        </p:nvSpPr>
        <p:spPr>
          <a:xfrm>
            <a:off x="381000" y="457200"/>
            <a:ext cx="8458200" cy="523220"/>
          </a:xfrm>
          <a:prstGeom prst="rect">
            <a:avLst/>
          </a:prstGeom>
          <a:noFill/>
        </p:spPr>
        <p:txBody>
          <a:bodyPr wrap="square" rtlCol="0">
            <a:spAutoFit/>
          </a:bodyPr>
          <a:lstStyle/>
          <a:p>
            <a:r>
              <a:rPr lang="en-US" sz="1400" dirty="0" smtClean="0"/>
              <a:t>Once there are no more changes to be made to your document, you will receive an Acceptance email from the Graduate School.  It will look like this:</a:t>
            </a:r>
            <a:endParaRPr lang="en-US" sz="1400" dirty="0"/>
          </a:p>
        </p:txBody>
      </p:sp>
      <p:pic>
        <p:nvPicPr>
          <p:cNvPr id="5" name="Picture 4"/>
          <p:cNvPicPr/>
          <p:nvPr/>
        </p:nvPicPr>
        <p:blipFill>
          <a:blip r:embed="rId2" cstate="print"/>
          <a:srcRect l="8905" r="15687" b="9999"/>
          <a:stretch>
            <a:fillRect/>
          </a:stretch>
        </p:blipFill>
        <p:spPr bwMode="auto">
          <a:xfrm>
            <a:off x="990600" y="1371600"/>
            <a:ext cx="6629400" cy="4191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44</a:t>
            </a:fld>
            <a:endParaRPr lang="en-US"/>
          </a:p>
        </p:txBody>
      </p:sp>
      <p:sp>
        <p:nvSpPr>
          <p:cNvPr id="4" name="TextBox 3"/>
          <p:cNvSpPr txBox="1"/>
          <p:nvPr/>
        </p:nvSpPr>
        <p:spPr>
          <a:xfrm>
            <a:off x="381000" y="533400"/>
            <a:ext cx="8610600" cy="923330"/>
          </a:xfrm>
          <a:prstGeom prst="rect">
            <a:avLst/>
          </a:prstGeom>
          <a:noFill/>
        </p:spPr>
        <p:txBody>
          <a:bodyPr wrap="square" rtlCol="0">
            <a:spAutoFit/>
          </a:bodyPr>
          <a:lstStyle/>
          <a:p>
            <a:pPr algn="ctr"/>
            <a:r>
              <a:rPr lang="en-US" b="1" dirty="0" smtClean="0"/>
              <a:t>ETD Site Questions</a:t>
            </a:r>
          </a:p>
          <a:p>
            <a:pPr algn="ctr"/>
            <a:endParaRPr lang="en-US" sz="800" b="1" dirty="0" smtClean="0"/>
          </a:p>
          <a:p>
            <a:pPr algn="just"/>
            <a:r>
              <a:rPr lang="en-US" sz="1400" dirty="0" smtClean="0"/>
              <a:t>If you have any questions regarding the ETD site or the submission process, please contact Technical Support or Author &amp; School Relations via the Support and Training tab of the ETD site.</a:t>
            </a:r>
            <a:endParaRPr lang="en-US" sz="1400" dirty="0"/>
          </a:p>
        </p:txBody>
      </p:sp>
      <p:pic>
        <p:nvPicPr>
          <p:cNvPr id="6" name="Picture 5"/>
          <p:cNvPicPr/>
          <p:nvPr/>
        </p:nvPicPr>
        <p:blipFill>
          <a:blip r:embed="rId2" cstate="print"/>
          <a:srcRect/>
          <a:stretch>
            <a:fillRect/>
          </a:stretch>
        </p:blipFill>
        <p:spPr bwMode="auto">
          <a:xfrm>
            <a:off x="381000" y="1524000"/>
            <a:ext cx="8153400" cy="44196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45</a:t>
            </a:fld>
            <a:endParaRPr lang="en-US"/>
          </a:p>
        </p:txBody>
      </p:sp>
      <p:sp>
        <p:nvSpPr>
          <p:cNvPr id="3" name="TextBox 2"/>
          <p:cNvSpPr txBox="1"/>
          <p:nvPr/>
        </p:nvSpPr>
        <p:spPr>
          <a:xfrm>
            <a:off x="152400" y="381000"/>
            <a:ext cx="8763000" cy="2154436"/>
          </a:xfrm>
          <a:prstGeom prst="rect">
            <a:avLst/>
          </a:prstGeom>
          <a:noFill/>
        </p:spPr>
        <p:txBody>
          <a:bodyPr wrap="square" rtlCol="0">
            <a:spAutoFit/>
          </a:bodyPr>
          <a:lstStyle/>
          <a:p>
            <a:pPr algn="ctr"/>
            <a:r>
              <a:rPr lang="en-US" b="1" dirty="0" smtClean="0"/>
              <a:t>ADDITIONAL PROCESS ITEMS FOR CONSIDERATION</a:t>
            </a:r>
          </a:p>
          <a:p>
            <a:pPr algn="just"/>
            <a:endParaRPr lang="en-US" dirty="0" smtClean="0"/>
          </a:p>
          <a:p>
            <a:pPr algn="just"/>
            <a:r>
              <a:rPr lang="en-US" sz="1400" dirty="0" smtClean="0"/>
              <a:t>After Acceptance:</a:t>
            </a:r>
          </a:p>
          <a:p>
            <a:pPr algn="just"/>
            <a:endParaRPr lang="en-US" sz="1400" dirty="0" smtClean="0"/>
          </a:p>
          <a:p>
            <a:pPr algn="just"/>
            <a:r>
              <a:rPr lang="en-US" sz="1400" dirty="0" smtClean="0"/>
              <a:t>After your document has been accepted your submission will be </a:t>
            </a:r>
            <a:r>
              <a:rPr lang="en-US" sz="1400" b="1" dirty="0" smtClean="0"/>
              <a:t>locked</a:t>
            </a:r>
            <a:r>
              <a:rPr lang="en-US" sz="1400" dirty="0" smtClean="0"/>
              <a:t> by the Staff Administrator.</a:t>
            </a:r>
          </a:p>
          <a:p>
            <a:pPr algn="just"/>
            <a:r>
              <a:rPr lang="en-US" sz="1400" dirty="0" smtClean="0"/>
              <a:t>No more changes should or can be made to your document.  If you find something that you</a:t>
            </a:r>
            <a:r>
              <a:rPr lang="en-US" sz="1400" b="1" dirty="0" smtClean="0"/>
              <a:t> </a:t>
            </a:r>
            <a:r>
              <a:rPr lang="en-US" sz="1400" dirty="0" smtClean="0"/>
              <a:t>absolutely must change, email and ask that your account be unlocked.  Please inform the graduate school and your advisor of your recent changes and be sure to include why you want your document unlocked.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46</a:t>
            </a:fld>
            <a:endParaRPr lang="en-US"/>
          </a:p>
        </p:txBody>
      </p:sp>
      <p:sp>
        <p:nvSpPr>
          <p:cNvPr id="3" name="Rectangle 2"/>
          <p:cNvSpPr/>
          <p:nvPr/>
        </p:nvSpPr>
        <p:spPr>
          <a:xfrm>
            <a:off x="228600" y="381000"/>
            <a:ext cx="8686800" cy="4293483"/>
          </a:xfrm>
          <a:prstGeom prst="rect">
            <a:avLst/>
          </a:prstGeom>
        </p:spPr>
        <p:txBody>
          <a:bodyPr wrap="square">
            <a:spAutoFit/>
          </a:bodyPr>
          <a:lstStyle/>
          <a:p>
            <a:pPr algn="ctr"/>
            <a:r>
              <a:rPr lang="en-US" b="1" dirty="0" smtClean="0"/>
              <a:t>OTHER ADMINISTRATIVE DOCUMENTS:</a:t>
            </a:r>
          </a:p>
          <a:p>
            <a:endParaRPr lang="en-US" dirty="0" smtClean="0"/>
          </a:p>
          <a:p>
            <a:r>
              <a:rPr lang="en-US" dirty="0" smtClean="0"/>
              <a:t>Required documents for completing commencement procedures:</a:t>
            </a:r>
          </a:p>
          <a:p>
            <a:pPr>
              <a:lnSpc>
                <a:spcPct val="150000"/>
              </a:lnSpc>
              <a:buBlip>
                <a:blip r:embed="rId2"/>
              </a:buBlip>
            </a:pPr>
            <a:r>
              <a:rPr lang="en-US" dirty="0" smtClean="0"/>
              <a:t> ALL Graduate Student must complete the University Exit survey </a:t>
            </a:r>
          </a:p>
          <a:p>
            <a:pPr>
              <a:lnSpc>
                <a:spcPct val="150000"/>
              </a:lnSpc>
              <a:buBlip>
                <a:blip r:embed="rId2"/>
              </a:buBlip>
            </a:pPr>
            <a:r>
              <a:rPr lang="en-US" dirty="0" smtClean="0"/>
              <a:t> </a:t>
            </a:r>
            <a:r>
              <a:rPr lang="en-US" dirty="0" err="1" smtClean="0"/>
              <a:t>Ph.D</a:t>
            </a:r>
            <a:r>
              <a:rPr lang="en-US" dirty="0" smtClean="0"/>
              <a:t> Students (only) – Survey of Earned Doctorates</a:t>
            </a:r>
          </a:p>
          <a:p>
            <a:pPr algn="ctr">
              <a:lnSpc>
                <a:spcPct val="150000"/>
              </a:lnSpc>
            </a:pPr>
            <a:r>
              <a:rPr lang="en-US" b="1" dirty="0" smtClean="0">
                <a:hlinkClick r:id="rId3"/>
              </a:rPr>
              <a:t>https://sed.norc.org/doctorate/showRegister.do</a:t>
            </a:r>
            <a:endParaRPr lang="en-US" b="1" dirty="0" smtClean="0"/>
          </a:p>
          <a:p>
            <a:pPr algn="ctr">
              <a:lnSpc>
                <a:spcPct val="150000"/>
              </a:lnSpc>
            </a:pPr>
            <a:endParaRPr lang="en-US" sz="800" dirty="0" smtClean="0"/>
          </a:p>
          <a:p>
            <a:pPr algn="just"/>
            <a:r>
              <a:rPr lang="en-US" dirty="0" smtClean="0"/>
              <a:t>(</a:t>
            </a:r>
            <a:r>
              <a:rPr lang="en-US" dirty="0" err="1" smtClean="0">
                <a:solidFill>
                  <a:srgbClr val="FF0000"/>
                </a:solidFill>
              </a:rPr>
              <a:t>Ph.D</a:t>
            </a:r>
            <a:r>
              <a:rPr lang="en-US" dirty="0" smtClean="0">
                <a:solidFill>
                  <a:srgbClr val="FF0000"/>
                </a:solidFill>
              </a:rPr>
              <a:t> students only</a:t>
            </a:r>
            <a:r>
              <a:rPr lang="en-US" dirty="0" smtClean="0"/>
              <a:t>).  After the completion of the </a:t>
            </a:r>
            <a:r>
              <a:rPr lang="en-US" u="sng" dirty="0" smtClean="0"/>
              <a:t>Survey of Earned Doctorates </a:t>
            </a:r>
            <a:r>
              <a:rPr lang="en-US" dirty="0" smtClean="0"/>
              <a:t>please forward the confirmation completion email to </a:t>
            </a:r>
            <a:r>
              <a:rPr lang="en-US" dirty="0" smtClean="0"/>
              <a:t>Dr. Butler </a:t>
            </a:r>
            <a:r>
              <a:rPr lang="en-US" dirty="0" smtClean="0"/>
              <a:t>in the graduate school. Email address is</a:t>
            </a:r>
            <a:r>
              <a:rPr lang="en-US" smtClean="0"/>
              <a:t>: </a:t>
            </a:r>
            <a:r>
              <a:rPr lang="en-US" b="1" smtClean="0">
                <a:solidFill>
                  <a:srgbClr val="0000CC"/>
                </a:solidFill>
                <a:hlinkClick r:id="rId4"/>
              </a:rPr>
              <a:t>doze_butler@subr.edu</a:t>
            </a:r>
            <a:endParaRPr lang="en-US" b="1" dirty="0" smtClean="0">
              <a:solidFill>
                <a:srgbClr val="0000CC"/>
              </a:solidFill>
            </a:endParaRPr>
          </a:p>
          <a:p>
            <a:pPr algn="just">
              <a:lnSpc>
                <a:spcPct val="150000"/>
              </a:lnSpc>
            </a:pPr>
            <a:endParaRPr lang="en-US" dirty="0" smtClean="0"/>
          </a:p>
          <a:p>
            <a:pPr>
              <a:lnSpc>
                <a:spcPct val="150000"/>
              </a:lnSpc>
            </a:pPr>
            <a:endParaRPr lang="en-US" dirty="0" smtClean="0"/>
          </a:p>
          <a:p>
            <a:endParaRPr lang="en-US"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47</a:t>
            </a:fld>
            <a:endParaRPr lang="en-US"/>
          </a:p>
        </p:txBody>
      </p:sp>
      <p:sp>
        <p:nvSpPr>
          <p:cNvPr id="3" name="TextBox 2"/>
          <p:cNvSpPr txBox="1"/>
          <p:nvPr/>
        </p:nvSpPr>
        <p:spPr>
          <a:xfrm>
            <a:off x="1066800" y="381000"/>
            <a:ext cx="7010400" cy="369332"/>
          </a:xfrm>
          <a:prstGeom prst="rect">
            <a:avLst/>
          </a:prstGeom>
          <a:noFill/>
        </p:spPr>
        <p:txBody>
          <a:bodyPr wrap="square" rtlCol="0">
            <a:spAutoFit/>
          </a:bodyPr>
          <a:lstStyle/>
          <a:p>
            <a:pPr algn="ctr"/>
            <a:r>
              <a:rPr lang="en-US" b="1" dirty="0" smtClean="0"/>
              <a:t>ProQuest Contact Information</a:t>
            </a:r>
            <a:endParaRPr lang="en-US" b="1" dirty="0"/>
          </a:p>
        </p:txBody>
      </p:sp>
      <p:sp>
        <p:nvSpPr>
          <p:cNvPr id="4" name="TextBox 3"/>
          <p:cNvSpPr txBox="1"/>
          <p:nvPr/>
        </p:nvSpPr>
        <p:spPr>
          <a:xfrm>
            <a:off x="685800" y="914400"/>
            <a:ext cx="7772400" cy="4832092"/>
          </a:xfrm>
          <a:prstGeom prst="rect">
            <a:avLst/>
          </a:prstGeom>
          <a:noFill/>
        </p:spPr>
        <p:txBody>
          <a:bodyPr wrap="square" rtlCol="0">
            <a:spAutoFit/>
          </a:bodyPr>
          <a:lstStyle/>
          <a:p>
            <a:r>
              <a:rPr lang="en-US" b="1" dirty="0" smtClean="0"/>
              <a:t>For Technical Assistance:</a:t>
            </a:r>
          </a:p>
          <a:p>
            <a:pPr>
              <a:buBlip>
                <a:blip r:embed="rId3"/>
              </a:buBlip>
            </a:pPr>
            <a:r>
              <a:rPr lang="en-US" sz="1400" dirty="0" smtClean="0"/>
              <a:t>Phone:1-877-488-5027</a:t>
            </a:r>
          </a:p>
          <a:p>
            <a:pPr>
              <a:buBlip>
                <a:blip r:embed="rId3"/>
              </a:buBlip>
            </a:pPr>
            <a:endParaRPr lang="en-US" dirty="0" smtClean="0"/>
          </a:p>
          <a:p>
            <a:r>
              <a:rPr lang="en-US" b="1" dirty="0" smtClean="0"/>
              <a:t>For Questions about Payment or Ordering Copies:</a:t>
            </a:r>
          </a:p>
          <a:p>
            <a:pPr>
              <a:buBlip>
                <a:blip r:embed="rId3"/>
              </a:buBlip>
            </a:pPr>
            <a:r>
              <a:rPr lang="en-US" sz="1400" dirty="0" smtClean="0"/>
              <a:t>Phone:  1-800-521-0600-X77020</a:t>
            </a:r>
          </a:p>
          <a:p>
            <a:pPr>
              <a:buBlip>
                <a:blip r:embed="rId3"/>
              </a:buBlip>
            </a:pPr>
            <a:endParaRPr lang="en-US" dirty="0" smtClean="0"/>
          </a:p>
          <a:p>
            <a:r>
              <a:rPr lang="en-US" b="1" dirty="0" smtClean="0"/>
              <a:t>Mailing Address:</a:t>
            </a:r>
          </a:p>
          <a:p>
            <a:r>
              <a:rPr lang="en-US" sz="1400" dirty="0" smtClean="0"/>
              <a:t>ProQuest</a:t>
            </a:r>
          </a:p>
          <a:p>
            <a:r>
              <a:rPr lang="en-US" sz="1400" dirty="0" smtClean="0"/>
              <a:t>Customer Service</a:t>
            </a:r>
          </a:p>
          <a:p>
            <a:r>
              <a:rPr lang="en-US" sz="1400" dirty="0" smtClean="0"/>
              <a:t>789 E. Eisenhower Parkway</a:t>
            </a:r>
          </a:p>
          <a:p>
            <a:r>
              <a:rPr lang="en-US" sz="1400" dirty="0" smtClean="0"/>
              <a:t>Post Office Box 1346</a:t>
            </a:r>
          </a:p>
          <a:p>
            <a:r>
              <a:rPr lang="en-US" sz="1400" dirty="0" smtClean="0"/>
              <a:t>Ann Arbor, MI 49106-1346</a:t>
            </a:r>
          </a:p>
          <a:p>
            <a:r>
              <a:rPr lang="en-US" sz="1400" dirty="0" smtClean="0"/>
              <a:t>USA</a:t>
            </a:r>
          </a:p>
          <a:p>
            <a:endParaRPr lang="en-US" dirty="0" smtClean="0"/>
          </a:p>
          <a:p>
            <a:pPr algn="just"/>
            <a:r>
              <a:rPr lang="en-US" sz="1400" dirty="0" smtClean="0"/>
              <a:t>If you would like to inquire about the status of your submission after it has been approved and sent by the graduate school, you may contact the Author and School Relations group at </a:t>
            </a:r>
            <a:r>
              <a:rPr lang="en-US" sz="1400" dirty="0" smtClean="0">
                <a:hlinkClick r:id="rId4"/>
              </a:rPr>
              <a:t>disspub@proquest.com</a:t>
            </a:r>
            <a:r>
              <a:rPr lang="en-US" sz="1400" dirty="0" smtClean="0"/>
              <a:t> or 800-521-0600 x77020. Please include your manuscript ID with your query; the ID was included in the confirmation email sent to you by the ETD Administrator.</a:t>
            </a:r>
          </a:p>
          <a:p>
            <a:endParaRPr lang="en-US" dirty="0"/>
          </a:p>
        </p:txBody>
      </p:sp>
      <p:sp>
        <p:nvSpPr>
          <p:cNvPr id="7" name="Date Placeholder 6"/>
          <p:cNvSpPr>
            <a:spLocks noGrp="1"/>
          </p:cNvSpPr>
          <p:nvPr>
            <p:ph type="dt" sz="half" idx="10"/>
          </p:nvPr>
        </p:nvSpPr>
        <p:spPr/>
        <p:txBody>
          <a:bodyPr/>
          <a:lstStyle/>
          <a:p>
            <a:fld id="{2AA5170B-01B6-4DE6-9C23-28681CA9445C}" type="datetime2">
              <a:rPr lang="en-US" sz="660" smtClean="0"/>
              <a:pPr/>
              <a:t>Tuesday, September 04, 2012</a:t>
            </a:fld>
            <a:endParaRPr lang="en-US" sz="660" dirty="0"/>
          </a:p>
        </p:txBody>
      </p:sp>
      <p:sp>
        <p:nvSpPr>
          <p:cNvPr id="8" name="Footer Placeholder 7"/>
          <p:cNvSpPr>
            <a:spLocks noGrp="1"/>
          </p:cNvSpPr>
          <p:nvPr>
            <p:ph type="ftr" sz="quarter" idx="11"/>
          </p:nvPr>
        </p:nvSpPr>
        <p:spPr/>
        <p:txBody>
          <a:bodyPr/>
          <a:lstStyle/>
          <a:p>
            <a:r>
              <a:rPr lang="en-US" sz="660" dirty="0" smtClean="0"/>
              <a:t>Compiled by Angela Proctor</a:t>
            </a:r>
            <a:endParaRPr lang="en-US" sz="66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5</a:t>
            </a:fld>
            <a:endParaRPr lang="en-US"/>
          </a:p>
        </p:txBody>
      </p:sp>
      <p:sp>
        <p:nvSpPr>
          <p:cNvPr id="3" name="TextBox 2"/>
          <p:cNvSpPr txBox="1"/>
          <p:nvPr/>
        </p:nvSpPr>
        <p:spPr>
          <a:xfrm>
            <a:off x="304800" y="533400"/>
            <a:ext cx="8305800" cy="738664"/>
          </a:xfrm>
          <a:prstGeom prst="rect">
            <a:avLst/>
          </a:prstGeom>
          <a:noFill/>
        </p:spPr>
        <p:txBody>
          <a:bodyPr wrap="square" rtlCol="0">
            <a:spAutoFit/>
          </a:bodyPr>
          <a:lstStyle/>
          <a:p>
            <a:pPr algn="just"/>
            <a:r>
              <a:rPr lang="en-US" sz="1400" dirty="0" smtClean="0"/>
              <a:t>Complete the information as required.  Be sure to select a username and password you will be able to remember.  NOTE:  </a:t>
            </a:r>
            <a:r>
              <a:rPr lang="en-US" sz="1400" b="1" dirty="0" smtClean="0">
                <a:solidFill>
                  <a:srgbClr val="FF0000"/>
                </a:solidFill>
              </a:rPr>
              <a:t>DO NOT USE SOUTHERN UNIVERSITY EMAIL ACCOUNT IN THE EMAIL FIELD.</a:t>
            </a:r>
            <a:endParaRPr lang="en-US" sz="1400" b="1" dirty="0">
              <a:solidFill>
                <a:srgbClr val="FF0000"/>
              </a:solidFill>
            </a:endParaRPr>
          </a:p>
        </p:txBody>
      </p:sp>
      <p:pic>
        <p:nvPicPr>
          <p:cNvPr id="4" name="Picture 2"/>
          <p:cNvPicPr>
            <a:picLocks noChangeAspect="1" noChangeArrowheads="1"/>
          </p:cNvPicPr>
          <p:nvPr/>
        </p:nvPicPr>
        <p:blipFill>
          <a:blip r:embed="rId2" cstate="print"/>
          <a:srcRect b="2083"/>
          <a:stretch>
            <a:fillRect/>
          </a:stretch>
        </p:blipFill>
        <p:spPr bwMode="auto">
          <a:xfrm>
            <a:off x="1066800" y="1371600"/>
            <a:ext cx="7086600" cy="4648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6</a:t>
            </a:fld>
            <a:endParaRPr lang="en-US"/>
          </a:p>
        </p:txBody>
      </p:sp>
      <p:sp>
        <p:nvSpPr>
          <p:cNvPr id="3" name="TextBox 2"/>
          <p:cNvSpPr txBox="1"/>
          <p:nvPr/>
        </p:nvSpPr>
        <p:spPr>
          <a:xfrm>
            <a:off x="304800" y="381000"/>
            <a:ext cx="8382000" cy="523220"/>
          </a:xfrm>
          <a:prstGeom prst="rect">
            <a:avLst/>
          </a:prstGeom>
          <a:noFill/>
        </p:spPr>
        <p:txBody>
          <a:bodyPr wrap="square" rtlCol="0">
            <a:spAutoFit/>
          </a:bodyPr>
          <a:lstStyle/>
          <a:p>
            <a:pPr algn="just"/>
            <a:r>
              <a:rPr lang="en-US" sz="1400" dirty="0" smtClean="0"/>
              <a:t>A confirmation email will be sent to the address you entered, allowing you to confirm your account.</a:t>
            </a:r>
            <a:endParaRPr lang="en-US" sz="1400" dirty="0"/>
          </a:p>
        </p:txBody>
      </p:sp>
      <p:pic>
        <p:nvPicPr>
          <p:cNvPr id="4" name="Picture 2"/>
          <p:cNvPicPr>
            <a:picLocks noChangeAspect="1" noChangeArrowheads="1"/>
          </p:cNvPicPr>
          <p:nvPr/>
        </p:nvPicPr>
        <p:blipFill>
          <a:blip r:embed="rId2" cstate="print"/>
          <a:srcRect/>
          <a:stretch>
            <a:fillRect/>
          </a:stretch>
        </p:blipFill>
        <p:spPr bwMode="auto">
          <a:xfrm>
            <a:off x="914400" y="1447800"/>
            <a:ext cx="7620000" cy="38290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7</a:t>
            </a:fld>
            <a:endParaRPr lang="en-US"/>
          </a:p>
        </p:txBody>
      </p:sp>
      <p:sp>
        <p:nvSpPr>
          <p:cNvPr id="3" name="TextBox 2"/>
          <p:cNvSpPr txBox="1"/>
          <p:nvPr/>
        </p:nvSpPr>
        <p:spPr>
          <a:xfrm>
            <a:off x="152400" y="381000"/>
            <a:ext cx="8763000" cy="523220"/>
          </a:xfrm>
          <a:prstGeom prst="rect">
            <a:avLst/>
          </a:prstGeom>
          <a:noFill/>
        </p:spPr>
        <p:txBody>
          <a:bodyPr wrap="square" rtlCol="0">
            <a:spAutoFit/>
          </a:bodyPr>
          <a:lstStyle/>
          <a:p>
            <a:r>
              <a:rPr lang="en-US" sz="1400" dirty="0" smtClean="0"/>
              <a:t>Here is what the message will look like in your email client.  Click </a:t>
            </a:r>
            <a:r>
              <a:rPr lang="en-US" sz="1400" b="1" dirty="0" smtClean="0"/>
              <a:t>“confirm your account”</a:t>
            </a:r>
            <a:r>
              <a:rPr lang="en-US" sz="1400" dirty="0" smtClean="0"/>
              <a:t> to activate your ETD account.  The link will take you back to the login page.</a:t>
            </a:r>
            <a:endParaRPr lang="en-US" sz="1400" dirty="0"/>
          </a:p>
        </p:txBody>
      </p:sp>
      <p:pic>
        <p:nvPicPr>
          <p:cNvPr id="4" name="Picture 5"/>
          <p:cNvPicPr>
            <a:picLocks noChangeAspect="1" noChangeArrowheads="1"/>
          </p:cNvPicPr>
          <p:nvPr/>
        </p:nvPicPr>
        <p:blipFill>
          <a:blip r:embed="rId2" cstate="print"/>
          <a:srcRect/>
          <a:stretch>
            <a:fillRect/>
          </a:stretch>
        </p:blipFill>
        <p:spPr bwMode="auto">
          <a:xfrm>
            <a:off x="1066800" y="1143000"/>
            <a:ext cx="7315200" cy="4495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8</a:t>
            </a:fld>
            <a:endParaRPr lang="en-US"/>
          </a:p>
        </p:txBody>
      </p:sp>
      <p:sp>
        <p:nvSpPr>
          <p:cNvPr id="3" name="TextBox 2"/>
          <p:cNvSpPr txBox="1"/>
          <p:nvPr/>
        </p:nvSpPr>
        <p:spPr>
          <a:xfrm>
            <a:off x="381000" y="457200"/>
            <a:ext cx="8382000" cy="954107"/>
          </a:xfrm>
          <a:prstGeom prst="rect">
            <a:avLst/>
          </a:prstGeom>
          <a:noFill/>
        </p:spPr>
        <p:txBody>
          <a:bodyPr wrap="square" rtlCol="0">
            <a:spAutoFit/>
          </a:bodyPr>
          <a:lstStyle/>
          <a:p>
            <a:pPr algn="just"/>
            <a:r>
              <a:rPr lang="en-US" sz="1400" dirty="0" smtClean="0"/>
              <a:t>This screen reviews some of the options you will have for your account and also mentions the </a:t>
            </a:r>
            <a:r>
              <a:rPr lang="en-US" sz="1400" u="sng" dirty="0" smtClean="0"/>
              <a:t>PDF Conversion tool</a:t>
            </a:r>
            <a:r>
              <a:rPr lang="en-US" sz="1400" dirty="0" smtClean="0"/>
              <a:t>. If you do not have a PDF converter to use, you may use the converter provided by the ETD Administrator. Click </a:t>
            </a:r>
            <a:r>
              <a:rPr lang="en-US" sz="1400" b="1" dirty="0" smtClean="0"/>
              <a:t>“Continue” </a:t>
            </a:r>
            <a:r>
              <a:rPr lang="en-US" sz="1400" dirty="0" smtClean="0"/>
              <a:t>after you’ve read over the information.  Note: At any point you can stop and finish your submission later. No information will be lost.</a:t>
            </a:r>
            <a:endParaRPr lang="en-US" sz="1400" dirty="0"/>
          </a:p>
        </p:txBody>
      </p:sp>
      <p:pic>
        <p:nvPicPr>
          <p:cNvPr id="6" name="Picture 5"/>
          <p:cNvPicPr/>
          <p:nvPr/>
        </p:nvPicPr>
        <p:blipFill>
          <a:blip r:embed="rId2" cstate="print"/>
          <a:srcRect/>
          <a:stretch>
            <a:fillRect/>
          </a:stretch>
        </p:blipFill>
        <p:spPr bwMode="auto">
          <a:xfrm>
            <a:off x="990600" y="1828800"/>
            <a:ext cx="7162800" cy="37147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BA3A5E-EFB0-4BFC-B411-DB511FC9BE86}" type="slidenum">
              <a:rPr lang="en-US" smtClean="0"/>
              <a:pPr/>
              <a:t>9</a:t>
            </a:fld>
            <a:endParaRPr lang="en-US"/>
          </a:p>
        </p:txBody>
      </p:sp>
      <p:sp>
        <p:nvSpPr>
          <p:cNvPr id="3" name="TextBox 2"/>
          <p:cNvSpPr txBox="1"/>
          <p:nvPr/>
        </p:nvSpPr>
        <p:spPr>
          <a:xfrm>
            <a:off x="228600" y="457200"/>
            <a:ext cx="8610600" cy="1123384"/>
          </a:xfrm>
          <a:prstGeom prst="rect">
            <a:avLst/>
          </a:prstGeom>
          <a:noFill/>
        </p:spPr>
        <p:txBody>
          <a:bodyPr wrap="square" rtlCol="0">
            <a:spAutoFit/>
          </a:bodyPr>
          <a:lstStyle/>
          <a:p>
            <a:pPr algn="ctr"/>
            <a:r>
              <a:rPr lang="en-US" b="1" dirty="0" smtClean="0"/>
              <a:t>Publishing Options</a:t>
            </a:r>
            <a:endParaRPr lang="en-US" sz="800" b="1" dirty="0" smtClean="0"/>
          </a:p>
          <a:p>
            <a:pPr algn="ctr"/>
            <a:endParaRPr lang="en-US" sz="700" b="1" dirty="0" smtClean="0"/>
          </a:p>
          <a:p>
            <a:pPr algn="just"/>
            <a:r>
              <a:rPr lang="en-US" sz="1400" dirty="0" smtClean="0"/>
              <a:t>On this screen you will select publishing options.  </a:t>
            </a:r>
            <a:r>
              <a:rPr lang="en-US" sz="1400" b="1" dirty="0" smtClean="0"/>
              <a:t>Traditional</a:t>
            </a:r>
            <a:r>
              <a:rPr lang="en-US" sz="1400" dirty="0" smtClean="0"/>
              <a:t> </a:t>
            </a:r>
            <a:r>
              <a:rPr lang="en-US" sz="1400" b="1" dirty="0" smtClean="0"/>
              <a:t>Publishing</a:t>
            </a:r>
            <a:r>
              <a:rPr lang="en-US" sz="1400" dirty="0" smtClean="0"/>
              <a:t> has no fee attached.  The </a:t>
            </a:r>
            <a:r>
              <a:rPr lang="en-US" sz="1400" b="1" dirty="0" smtClean="0"/>
              <a:t>Open Access</a:t>
            </a:r>
            <a:r>
              <a:rPr lang="en-US" sz="1400" dirty="0" smtClean="0"/>
              <a:t> option cost $95.00.   (Please consult the </a:t>
            </a:r>
            <a:r>
              <a:rPr lang="en-US" sz="1400" b="1" dirty="0" smtClean="0"/>
              <a:t>Publishing Guides</a:t>
            </a:r>
            <a:r>
              <a:rPr lang="en-US" sz="1400" dirty="0" smtClean="0"/>
              <a:t> under </a:t>
            </a:r>
            <a:r>
              <a:rPr lang="en-US" sz="1400" b="1" dirty="0" smtClean="0"/>
              <a:t>Resources and Guidelines</a:t>
            </a:r>
            <a:r>
              <a:rPr lang="en-US" sz="1400" dirty="0" smtClean="0"/>
              <a:t> for more information regarding the differences between the two options).</a:t>
            </a:r>
            <a:endParaRPr lang="en-US" sz="1400" dirty="0"/>
          </a:p>
        </p:txBody>
      </p:sp>
      <p:pic>
        <p:nvPicPr>
          <p:cNvPr id="4" name="Picture 3"/>
          <p:cNvPicPr/>
          <p:nvPr/>
        </p:nvPicPr>
        <p:blipFill>
          <a:blip r:embed="rId2" cstate="print"/>
          <a:srcRect/>
          <a:stretch>
            <a:fillRect/>
          </a:stretch>
        </p:blipFill>
        <p:spPr bwMode="auto">
          <a:xfrm>
            <a:off x="1066800" y="1905000"/>
            <a:ext cx="6934200" cy="40386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3582</TotalTime>
  <Words>2128</Words>
  <Application>Microsoft Office PowerPoint</Application>
  <PresentationFormat>On-screen Show (4:3)</PresentationFormat>
  <Paragraphs>169</Paragraphs>
  <Slides>47</Slides>
  <Notes>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Concourse</vt:lpstr>
      <vt:lpstr>Submitting your Thesis/Dissertation Electronically:  A Guide for Graduate Students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Submitting your Thesis/Dissertation Electronically:  A Guide for Graduate Students</dc:title>
  <dc:creator>vnessa</dc:creator>
  <cp:lastModifiedBy>LIB_ARCHIVES_CORNELL</cp:lastModifiedBy>
  <cp:revision>298</cp:revision>
  <dcterms:created xsi:type="dcterms:W3CDTF">2012-03-05T15:09:25Z</dcterms:created>
  <dcterms:modified xsi:type="dcterms:W3CDTF">2012-09-04T19:43:22Z</dcterms:modified>
</cp:coreProperties>
</file>