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4"/>
    <p:sldMasterId id="2147483771" r:id="rId5"/>
    <p:sldMasterId id="2147483822" r:id="rId6"/>
    <p:sldMasterId id="2147483828" r:id="rId7"/>
    <p:sldMasterId id="2147483648" r:id="rId8"/>
  </p:sldMasterIdLst>
  <p:notesMasterIdLst>
    <p:notesMasterId r:id="rId50"/>
  </p:notesMasterIdLst>
  <p:handoutMasterIdLst>
    <p:handoutMasterId r:id="rId51"/>
  </p:handoutMasterIdLst>
  <p:sldIdLst>
    <p:sldId id="261" r:id="rId9"/>
    <p:sldId id="393" r:id="rId10"/>
    <p:sldId id="431" r:id="rId11"/>
    <p:sldId id="343" r:id="rId12"/>
    <p:sldId id="435" r:id="rId13"/>
    <p:sldId id="440" r:id="rId14"/>
    <p:sldId id="344" r:id="rId15"/>
    <p:sldId id="471" r:id="rId16"/>
    <p:sldId id="398" r:id="rId17"/>
    <p:sldId id="347" r:id="rId18"/>
    <p:sldId id="432" r:id="rId19"/>
    <p:sldId id="348" r:id="rId20"/>
    <p:sldId id="387" r:id="rId21"/>
    <p:sldId id="390" r:id="rId22"/>
    <p:sldId id="354" r:id="rId23"/>
    <p:sldId id="391" r:id="rId24"/>
    <p:sldId id="356" r:id="rId25"/>
    <p:sldId id="410" r:id="rId26"/>
    <p:sldId id="357" r:id="rId27"/>
    <p:sldId id="411" r:id="rId28"/>
    <p:sldId id="345" r:id="rId29"/>
    <p:sldId id="412" r:id="rId30"/>
    <p:sldId id="342" r:id="rId31"/>
    <p:sldId id="358" r:id="rId32"/>
    <p:sldId id="378" r:id="rId33"/>
    <p:sldId id="414" r:id="rId34"/>
    <p:sldId id="364" r:id="rId35"/>
    <p:sldId id="363" r:id="rId36"/>
    <p:sldId id="429" r:id="rId37"/>
    <p:sldId id="417" r:id="rId38"/>
    <p:sldId id="418" r:id="rId39"/>
    <p:sldId id="419" r:id="rId40"/>
    <p:sldId id="422" r:id="rId41"/>
    <p:sldId id="423" r:id="rId42"/>
    <p:sldId id="424" r:id="rId43"/>
    <p:sldId id="425" r:id="rId44"/>
    <p:sldId id="475" r:id="rId45"/>
    <p:sldId id="434" r:id="rId46"/>
    <p:sldId id="469" r:id="rId47"/>
    <p:sldId id="490" r:id="rId48"/>
    <p:sldId id="405" r:id="rId49"/>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127" autoAdjust="0"/>
  </p:normalViewPr>
  <p:slideViewPr>
    <p:cSldViewPr snapToGrid="0">
      <p:cViewPr varScale="1">
        <p:scale>
          <a:sx n="63" d="100"/>
          <a:sy n="63" d="100"/>
        </p:scale>
        <p:origin x="14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26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0FD74-7772-4A13-A18F-8C2BD83898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04D135D-F7E1-4EF9-ACEF-C3D73C83F6FD}">
      <dgm:prSet/>
      <dgm:spPr/>
      <dgm:t>
        <a:bodyPr/>
        <a:lstStyle/>
        <a:p>
          <a:r>
            <a:rPr lang="en-US"/>
            <a:t>Job Posting</a:t>
          </a:r>
        </a:p>
      </dgm:t>
    </dgm:pt>
    <dgm:pt modelId="{0E612CD5-5397-40D7-B020-89F80C3ABBE6}" type="parTrans" cxnId="{F741F1DC-BA45-43C0-9557-60F9B9A23AAE}">
      <dgm:prSet/>
      <dgm:spPr/>
      <dgm:t>
        <a:bodyPr/>
        <a:lstStyle/>
        <a:p>
          <a:endParaRPr lang="en-US"/>
        </a:p>
      </dgm:t>
    </dgm:pt>
    <dgm:pt modelId="{6D70BBB1-31F5-4D76-B87E-DD18997CD68B}" type="sibTrans" cxnId="{F741F1DC-BA45-43C0-9557-60F9B9A23AAE}">
      <dgm:prSet/>
      <dgm:spPr/>
      <dgm:t>
        <a:bodyPr/>
        <a:lstStyle/>
        <a:p>
          <a:endParaRPr lang="en-US"/>
        </a:p>
      </dgm:t>
    </dgm:pt>
    <dgm:pt modelId="{39178873-006B-4310-A124-32A79B877CB4}">
      <dgm:prSet/>
      <dgm:spPr/>
      <dgm:t>
        <a:bodyPr/>
        <a:lstStyle/>
        <a:p>
          <a:r>
            <a:rPr lang="en-US"/>
            <a:t>Review and Hire Applicants</a:t>
          </a:r>
        </a:p>
      </dgm:t>
    </dgm:pt>
    <dgm:pt modelId="{001D0FD9-7471-47D1-A3DA-492A07272F64}" type="parTrans" cxnId="{EE51E4DC-A3A6-4D83-8950-B4BB59BC0282}">
      <dgm:prSet/>
      <dgm:spPr/>
      <dgm:t>
        <a:bodyPr/>
        <a:lstStyle/>
        <a:p>
          <a:endParaRPr lang="en-US"/>
        </a:p>
      </dgm:t>
    </dgm:pt>
    <dgm:pt modelId="{4FEA3319-E260-4E38-8E3B-8F51B8BE3581}" type="sibTrans" cxnId="{EE51E4DC-A3A6-4D83-8950-B4BB59BC0282}">
      <dgm:prSet/>
      <dgm:spPr/>
      <dgm:t>
        <a:bodyPr/>
        <a:lstStyle/>
        <a:p>
          <a:endParaRPr lang="en-US"/>
        </a:p>
      </dgm:t>
    </dgm:pt>
    <dgm:pt modelId="{D6BE8F64-B9AA-438F-9871-E128AE39C19C}">
      <dgm:prSet/>
      <dgm:spPr/>
      <dgm:t>
        <a:bodyPr/>
        <a:lstStyle/>
        <a:p>
          <a:r>
            <a:rPr lang="en-US" dirty="0"/>
            <a:t>Approved for Hire</a:t>
          </a:r>
        </a:p>
      </dgm:t>
    </dgm:pt>
    <dgm:pt modelId="{BA3DEC9E-C1B5-447B-AB6B-AB44DA7C149A}" type="parTrans" cxnId="{D6A0290D-1FC6-4CB7-A44E-F4B5329EC351}">
      <dgm:prSet/>
      <dgm:spPr/>
      <dgm:t>
        <a:bodyPr/>
        <a:lstStyle/>
        <a:p>
          <a:endParaRPr lang="en-US"/>
        </a:p>
      </dgm:t>
    </dgm:pt>
    <dgm:pt modelId="{2231C001-6008-464E-A02A-3A14AD531606}" type="sibTrans" cxnId="{D6A0290D-1FC6-4CB7-A44E-F4B5329EC351}">
      <dgm:prSet/>
      <dgm:spPr/>
      <dgm:t>
        <a:bodyPr/>
        <a:lstStyle/>
        <a:p>
          <a:endParaRPr lang="en-US"/>
        </a:p>
      </dgm:t>
    </dgm:pt>
    <dgm:pt modelId="{F525E899-8EE1-4520-8CDA-389DC9C1D808}">
      <dgm:prSet/>
      <dgm:spPr/>
      <dgm:t>
        <a:bodyPr/>
        <a:lstStyle/>
        <a:p>
          <a:r>
            <a:rPr lang="en-US"/>
            <a:t>Questions</a:t>
          </a:r>
        </a:p>
      </dgm:t>
    </dgm:pt>
    <dgm:pt modelId="{9359DF52-CF31-4710-88A5-00B85911358F}" type="parTrans" cxnId="{3B4F70E0-E7E5-4F25-A118-1D05EC032EC8}">
      <dgm:prSet/>
      <dgm:spPr/>
      <dgm:t>
        <a:bodyPr/>
        <a:lstStyle/>
        <a:p>
          <a:endParaRPr lang="en-US"/>
        </a:p>
      </dgm:t>
    </dgm:pt>
    <dgm:pt modelId="{D34300A7-465E-43AB-9D32-5D54FB50271A}" type="sibTrans" cxnId="{3B4F70E0-E7E5-4F25-A118-1D05EC032EC8}">
      <dgm:prSet/>
      <dgm:spPr/>
      <dgm:t>
        <a:bodyPr/>
        <a:lstStyle/>
        <a:p>
          <a:endParaRPr lang="en-US"/>
        </a:p>
      </dgm:t>
    </dgm:pt>
    <dgm:pt modelId="{5E5909CA-5B04-446A-9B77-EDACED66B220}">
      <dgm:prSet/>
      <dgm:spPr/>
      <dgm:t>
        <a:bodyPr/>
        <a:lstStyle/>
        <a:p>
          <a:r>
            <a:rPr lang="en-US" dirty="0"/>
            <a:t>Timesheets</a:t>
          </a:r>
        </a:p>
      </dgm:t>
    </dgm:pt>
    <dgm:pt modelId="{E0AD9576-7138-48A8-8447-56E485CB7946}" type="parTrans" cxnId="{7AC3A48B-4A1A-4F6A-9297-CFA05FF9CD48}">
      <dgm:prSet/>
      <dgm:spPr/>
    </dgm:pt>
    <dgm:pt modelId="{B90A67E6-88CD-4CC8-97C5-1ED1DE3941C3}" type="sibTrans" cxnId="{7AC3A48B-4A1A-4F6A-9297-CFA05FF9CD48}">
      <dgm:prSet/>
      <dgm:spPr/>
    </dgm:pt>
    <dgm:pt modelId="{013839AE-8AF2-48C1-A7D8-EB81B8960B92}" type="pres">
      <dgm:prSet presAssocID="{AC30FD74-7772-4A13-A18F-8C2BD838984F}" presName="vert0" presStyleCnt="0">
        <dgm:presLayoutVars>
          <dgm:dir/>
          <dgm:animOne val="branch"/>
          <dgm:animLvl val="lvl"/>
        </dgm:presLayoutVars>
      </dgm:prSet>
      <dgm:spPr/>
    </dgm:pt>
    <dgm:pt modelId="{53BD36F5-0225-4AF8-B3E3-67F49191118E}" type="pres">
      <dgm:prSet presAssocID="{E04D135D-F7E1-4EF9-ACEF-C3D73C83F6FD}" presName="thickLine" presStyleLbl="alignNode1" presStyleIdx="0" presStyleCnt="5"/>
      <dgm:spPr/>
    </dgm:pt>
    <dgm:pt modelId="{55E85566-E8D0-4A5E-AEEE-749E1C607746}" type="pres">
      <dgm:prSet presAssocID="{E04D135D-F7E1-4EF9-ACEF-C3D73C83F6FD}" presName="horz1" presStyleCnt="0"/>
      <dgm:spPr/>
    </dgm:pt>
    <dgm:pt modelId="{8D330993-3DDB-4B9C-901D-ACE436478B6F}" type="pres">
      <dgm:prSet presAssocID="{E04D135D-F7E1-4EF9-ACEF-C3D73C83F6FD}" presName="tx1" presStyleLbl="revTx" presStyleIdx="0" presStyleCnt="5"/>
      <dgm:spPr/>
    </dgm:pt>
    <dgm:pt modelId="{29A95899-E1DF-45DF-A26F-575644B8995B}" type="pres">
      <dgm:prSet presAssocID="{E04D135D-F7E1-4EF9-ACEF-C3D73C83F6FD}" presName="vert1" presStyleCnt="0"/>
      <dgm:spPr/>
    </dgm:pt>
    <dgm:pt modelId="{E47B20B5-D428-4ED9-8BC6-BBA08086472A}" type="pres">
      <dgm:prSet presAssocID="{39178873-006B-4310-A124-32A79B877CB4}" presName="thickLine" presStyleLbl="alignNode1" presStyleIdx="1" presStyleCnt="5"/>
      <dgm:spPr/>
    </dgm:pt>
    <dgm:pt modelId="{875621BA-3A9A-4C6F-ACC8-3A3FC87C4A80}" type="pres">
      <dgm:prSet presAssocID="{39178873-006B-4310-A124-32A79B877CB4}" presName="horz1" presStyleCnt="0"/>
      <dgm:spPr/>
    </dgm:pt>
    <dgm:pt modelId="{15D62030-E357-40E4-996E-61A530D088FC}" type="pres">
      <dgm:prSet presAssocID="{39178873-006B-4310-A124-32A79B877CB4}" presName="tx1" presStyleLbl="revTx" presStyleIdx="1" presStyleCnt="5"/>
      <dgm:spPr/>
    </dgm:pt>
    <dgm:pt modelId="{9DAAA0F6-D15B-45EB-9F29-42A8E8A27A3C}" type="pres">
      <dgm:prSet presAssocID="{39178873-006B-4310-A124-32A79B877CB4}" presName="vert1" presStyleCnt="0"/>
      <dgm:spPr/>
    </dgm:pt>
    <dgm:pt modelId="{6EDA3100-E6CD-4FFD-B93E-25BAF2396F59}" type="pres">
      <dgm:prSet presAssocID="{D6BE8F64-B9AA-438F-9871-E128AE39C19C}" presName="thickLine" presStyleLbl="alignNode1" presStyleIdx="2" presStyleCnt="5"/>
      <dgm:spPr/>
    </dgm:pt>
    <dgm:pt modelId="{026E24AE-8DD1-4102-8270-75D0902B1C4A}" type="pres">
      <dgm:prSet presAssocID="{D6BE8F64-B9AA-438F-9871-E128AE39C19C}" presName="horz1" presStyleCnt="0"/>
      <dgm:spPr/>
    </dgm:pt>
    <dgm:pt modelId="{33C27868-6C29-4E07-B48C-4DA198840CC5}" type="pres">
      <dgm:prSet presAssocID="{D6BE8F64-B9AA-438F-9871-E128AE39C19C}" presName="tx1" presStyleLbl="revTx" presStyleIdx="2" presStyleCnt="5"/>
      <dgm:spPr/>
    </dgm:pt>
    <dgm:pt modelId="{D819C202-1179-4C4C-A382-130CFCBE9D3A}" type="pres">
      <dgm:prSet presAssocID="{D6BE8F64-B9AA-438F-9871-E128AE39C19C}" presName="vert1" presStyleCnt="0"/>
      <dgm:spPr/>
    </dgm:pt>
    <dgm:pt modelId="{735C6DB7-D461-4965-95A6-768101EBA4F7}" type="pres">
      <dgm:prSet presAssocID="{5E5909CA-5B04-446A-9B77-EDACED66B220}" presName="thickLine" presStyleLbl="alignNode1" presStyleIdx="3" presStyleCnt="5"/>
      <dgm:spPr/>
    </dgm:pt>
    <dgm:pt modelId="{BDD76C18-70D5-4CBA-81AA-8D6E11B48D17}" type="pres">
      <dgm:prSet presAssocID="{5E5909CA-5B04-446A-9B77-EDACED66B220}" presName="horz1" presStyleCnt="0"/>
      <dgm:spPr/>
    </dgm:pt>
    <dgm:pt modelId="{836882CB-7ADC-4EBD-8547-281EDAE72D44}" type="pres">
      <dgm:prSet presAssocID="{5E5909CA-5B04-446A-9B77-EDACED66B220}" presName="tx1" presStyleLbl="revTx" presStyleIdx="3" presStyleCnt="5"/>
      <dgm:spPr/>
    </dgm:pt>
    <dgm:pt modelId="{33A1427C-7608-44BF-8F37-23324230455E}" type="pres">
      <dgm:prSet presAssocID="{5E5909CA-5B04-446A-9B77-EDACED66B220}" presName="vert1" presStyleCnt="0"/>
      <dgm:spPr/>
    </dgm:pt>
    <dgm:pt modelId="{0F164855-BE19-460F-9B12-96F20E82E75B}" type="pres">
      <dgm:prSet presAssocID="{F525E899-8EE1-4520-8CDA-389DC9C1D808}" presName="thickLine" presStyleLbl="alignNode1" presStyleIdx="4" presStyleCnt="5"/>
      <dgm:spPr/>
    </dgm:pt>
    <dgm:pt modelId="{7E1F1753-F20B-453A-B0B8-48B8AA009527}" type="pres">
      <dgm:prSet presAssocID="{F525E899-8EE1-4520-8CDA-389DC9C1D808}" presName="horz1" presStyleCnt="0"/>
      <dgm:spPr/>
    </dgm:pt>
    <dgm:pt modelId="{6C481039-9E85-4763-8553-5CECD5A12D30}" type="pres">
      <dgm:prSet presAssocID="{F525E899-8EE1-4520-8CDA-389DC9C1D808}" presName="tx1" presStyleLbl="revTx" presStyleIdx="4" presStyleCnt="5"/>
      <dgm:spPr/>
    </dgm:pt>
    <dgm:pt modelId="{A3D4D585-6974-44B0-8075-70DF6FFEB97F}" type="pres">
      <dgm:prSet presAssocID="{F525E899-8EE1-4520-8CDA-389DC9C1D808}" presName="vert1" presStyleCnt="0"/>
      <dgm:spPr/>
    </dgm:pt>
  </dgm:ptLst>
  <dgm:cxnLst>
    <dgm:cxn modelId="{D6A0290D-1FC6-4CB7-A44E-F4B5329EC351}" srcId="{AC30FD74-7772-4A13-A18F-8C2BD838984F}" destId="{D6BE8F64-B9AA-438F-9871-E128AE39C19C}" srcOrd="2" destOrd="0" parTransId="{BA3DEC9E-C1B5-447B-AB6B-AB44DA7C149A}" sibTransId="{2231C001-6008-464E-A02A-3A14AD531606}"/>
    <dgm:cxn modelId="{1E39BC19-9725-488D-906C-611CE776EADB}" type="presOf" srcId="{5E5909CA-5B04-446A-9B77-EDACED66B220}" destId="{836882CB-7ADC-4EBD-8547-281EDAE72D44}" srcOrd="0" destOrd="0" presId="urn:microsoft.com/office/officeart/2008/layout/LinedList"/>
    <dgm:cxn modelId="{822F623B-DA8F-4D62-B288-E830E3AB64D4}" type="presOf" srcId="{E04D135D-F7E1-4EF9-ACEF-C3D73C83F6FD}" destId="{8D330993-3DDB-4B9C-901D-ACE436478B6F}" srcOrd="0" destOrd="0" presId="urn:microsoft.com/office/officeart/2008/layout/LinedList"/>
    <dgm:cxn modelId="{3FC09173-EEEF-4E6A-8532-9851BEFDA6BD}" type="presOf" srcId="{D6BE8F64-B9AA-438F-9871-E128AE39C19C}" destId="{33C27868-6C29-4E07-B48C-4DA198840CC5}" srcOrd="0" destOrd="0" presId="urn:microsoft.com/office/officeart/2008/layout/LinedList"/>
    <dgm:cxn modelId="{A2DAE782-8C31-4C7C-B403-51142765CDFA}" type="presOf" srcId="{F525E899-8EE1-4520-8CDA-389DC9C1D808}" destId="{6C481039-9E85-4763-8553-5CECD5A12D30}" srcOrd="0" destOrd="0" presId="urn:microsoft.com/office/officeart/2008/layout/LinedList"/>
    <dgm:cxn modelId="{14259D86-0C26-4226-B4D6-C9E9636FD5E9}" type="presOf" srcId="{AC30FD74-7772-4A13-A18F-8C2BD838984F}" destId="{013839AE-8AF2-48C1-A7D8-EB81B8960B92}" srcOrd="0" destOrd="0" presId="urn:microsoft.com/office/officeart/2008/layout/LinedList"/>
    <dgm:cxn modelId="{7AC3A48B-4A1A-4F6A-9297-CFA05FF9CD48}" srcId="{AC30FD74-7772-4A13-A18F-8C2BD838984F}" destId="{5E5909CA-5B04-446A-9B77-EDACED66B220}" srcOrd="3" destOrd="0" parTransId="{E0AD9576-7138-48A8-8447-56E485CB7946}" sibTransId="{B90A67E6-88CD-4CC8-97C5-1ED1DE3941C3}"/>
    <dgm:cxn modelId="{7C564FDC-C052-4C9D-9C28-A37CB1428BFD}" type="presOf" srcId="{39178873-006B-4310-A124-32A79B877CB4}" destId="{15D62030-E357-40E4-996E-61A530D088FC}" srcOrd="0" destOrd="0" presId="urn:microsoft.com/office/officeart/2008/layout/LinedList"/>
    <dgm:cxn modelId="{EE51E4DC-A3A6-4D83-8950-B4BB59BC0282}" srcId="{AC30FD74-7772-4A13-A18F-8C2BD838984F}" destId="{39178873-006B-4310-A124-32A79B877CB4}" srcOrd="1" destOrd="0" parTransId="{001D0FD9-7471-47D1-A3DA-492A07272F64}" sibTransId="{4FEA3319-E260-4E38-8E3B-8F51B8BE3581}"/>
    <dgm:cxn modelId="{F741F1DC-BA45-43C0-9557-60F9B9A23AAE}" srcId="{AC30FD74-7772-4A13-A18F-8C2BD838984F}" destId="{E04D135D-F7E1-4EF9-ACEF-C3D73C83F6FD}" srcOrd="0" destOrd="0" parTransId="{0E612CD5-5397-40D7-B020-89F80C3ABBE6}" sibTransId="{6D70BBB1-31F5-4D76-B87E-DD18997CD68B}"/>
    <dgm:cxn modelId="{3B4F70E0-E7E5-4F25-A118-1D05EC032EC8}" srcId="{AC30FD74-7772-4A13-A18F-8C2BD838984F}" destId="{F525E899-8EE1-4520-8CDA-389DC9C1D808}" srcOrd="4" destOrd="0" parTransId="{9359DF52-CF31-4710-88A5-00B85911358F}" sibTransId="{D34300A7-465E-43AB-9D32-5D54FB50271A}"/>
    <dgm:cxn modelId="{A6A71DB3-A710-4B8D-A7B2-A7D692F74AB5}" type="presParOf" srcId="{013839AE-8AF2-48C1-A7D8-EB81B8960B92}" destId="{53BD36F5-0225-4AF8-B3E3-67F49191118E}" srcOrd="0" destOrd="0" presId="urn:microsoft.com/office/officeart/2008/layout/LinedList"/>
    <dgm:cxn modelId="{E645D2A8-6AEE-4DFF-A935-144FEB642105}" type="presParOf" srcId="{013839AE-8AF2-48C1-A7D8-EB81B8960B92}" destId="{55E85566-E8D0-4A5E-AEEE-749E1C607746}" srcOrd="1" destOrd="0" presId="urn:microsoft.com/office/officeart/2008/layout/LinedList"/>
    <dgm:cxn modelId="{7C556FC2-9E95-49B3-A625-E188B52D376E}" type="presParOf" srcId="{55E85566-E8D0-4A5E-AEEE-749E1C607746}" destId="{8D330993-3DDB-4B9C-901D-ACE436478B6F}" srcOrd="0" destOrd="0" presId="urn:microsoft.com/office/officeart/2008/layout/LinedList"/>
    <dgm:cxn modelId="{640D1741-13BE-4595-909C-9B2E8DC15F83}" type="presParOf" srcId="{55E85566-E8D0-4A5E-AEEE-749E1C607746}" destId="{29A95899-E1DF-45DF-A26F-575644B8995B}" srcOrd="1" destOrd="0" presId="urn:microsoft.com/office/officeart/2008/layout/LinedList"/>
    <dgm:cxn modelId="{DF6406BE-F83D-45C1-BD5A-3DF1EE58BB07}" type="presParOf" srcId="{013839AE-8AF2-48C1-A7D8-EB81B8960B92}" destId="{E47B20B5-D428-4ED9-8BC6-BBA08086472A}" srcOrd="2" destOrd="0" presId="urn:microsoft.com/office/officeart/2008/layout/LinedList"/>
    <dgm:cxn modelId="{D89D95D4-7AAA-4B3D-A77B-333BD500AA59}" type="presParOf" srcId="{013839AE-8AF2-48C1-A7D8-EB81B8960B92}" destId="{875621BA-3A9A-4C6F-ACC8-3A3FC87C4A80}" srcOrd="3" destOrd="0" presId="urn:microsoft.com/office/officeart/2008/layout/LinedList"/>
    <dgm:cxn modelId="{ED2FFE5C-4E15-4458-A81E-7901398EF601}" type="presParOf" srcId="{875621BA-3A9A-4C6F-ACC8-3A3FC87C4A80}" destId="{15D62030-E357-40E4-996E-61A530D088FC}" srcOrd="0" destOrd="0" presId="urn:microsoft.com/office/officeart/2008/layout/LinedList"/>
    <dgm:cxn modelId="{9A47C17D-DE23-4B0B-B231-65600F72660D}" type="presParOf" srcId="{875621BA-3A9A-4C6F-ACC8-3A3FC87C4A80}" destId="{9DAAA0F6-D15B-45EB-9F29-42A8E8A27A3C}" srcOrd="1" destOrd="0" presId="urn:microsoft.com/office/officeart/2008/layout/LinedList"/>
    <dgm:cxn modelId="{7F1ABBDC-0A9E-49CC-B198-9A01705A9700}" type="presParOf" srcId="{013839AE-8AF2-48C1-A7D8-EB81B8960B92}" destId="{6EDA3100-E6CD-4FFD-B93E-25BAF2396F59}" srcOrd="4" destOrd="0" presId="urn:microsoft.com/office/officeart/2008/layout/LinedList"/>
    <dgm:cxn modelId="{88FD5D84-40D6-4BBA-8230-08883899684B}" type="presParOf" srcId="{013839AE-8AF2-48C1-A7D8-EB81B8960B92}" destId="{026E24AE-8DD1-4102-8270-75D0902B1C4A}" srcOrd="5" destOrd="0" presId="urn:microsoft.com/office/officeart/2008/layout/LinedList"/>
    <dgm:cxn modelId="{D600A672-8F36-4261-9570-2C6BCDB1BDFF}" type="presParOf" srcId="{026E24AE-8DD1-4102-8270-75D0902B1C4A}" destId="{33C27868-6C29-4E07-B48C-4DA198840CC5}" srcOrd="0" destOrd="0" presId="urn:microsoft.com/office/officeart/2008/layout/LinedList"/>
    <dgm:cxn modelId="{4C376F00-61A8-497D-9321-BA4A9AA22E41}" type="presParOf" srcId="{026E24AE-8DD1-4102-8270-75D0902B1C4A}" destId="{D819C202-1179-4C4C-A382-130CFCBE9D3A}" srcOrd="1" destOrd="0" presId="urn:microsoft.com/office/officeart/2008/layout/LinedList"/>
    <dgm:cxn modelId="{4687150B-9A6B-4BBA-B6E5-299B40E917BC}" type="presParOf" srcId="{013839AE-8AF2-48C1-A7D8-EB81B8960B92}" destId="{735C6DB7-D461-4965-95A6-768101EBA4F7}" srcOrd="6" destOrd="0" presId="urn:microsoft.com/office/officeart/2008/layout/LinedList"/>
    <dgm:cxn modelId="{726D6D22-E9F2-4687-9311-913D6D4CD11C}" type="presParOf" srcId="{013839AE-8AF2-48C1-A7D8-EB81B8960B92}" destId="{BDD76C18-70D5-4CBA-81AA-8D6E11B48D17}" srcOrd="7" destOrd="0" presId="urn:microsoft.com/office/officeart/2008/layout/LinedList"/>
    <dgm:cxn modelId="{2CD7782F-6EBA-414B-B4F7-81DC331CC0F5}" type="presParOf" srcId="{BDD76C18-70D5-4CBA-81AA-8D6E11B48D17}" destId="{836882CB-7ADC-4EBD-8547-281EDAE72D44}" srcOrd="0" destOrd="0" presId="urn:microsoft.com/office/officeart/2008/layout/LinedList"/>
    <dgm:cxn modelId="{F63A602B-A706-451F-84A8-8A06919C0322}" type="presParOf" srcId="{BDD76C18-70D5-4CBA-81AA-8D6E11B48D17}" destId="{33A1427C-7608-44BF-8F37-23324230455E}" srcOrd="1" destOrd="0" presId="urn:microsoft.com/office/officeart/2008/layout/LinedList"/>
    <dgm:cxn modelId="{184B8BE7-41D8-4FC1-82A4-C7E094CA58B3}" type="presParOf" srcId="{013839AE-8AF2-48C1-A7D8-EB81B8960B92}" destId="{0F164855-BE19-460F-9B12-96F20E82E75B}" srcOrd="8" destOrd="0" presId="urn:microsoft.com/office/officeart/2008/layout/LinedList"/>
    <dgm:cxn modelId="{8C61135F-1733-4D97-A88F-FDAEB41F8C01}" type="presParOf" srcId="{013839AE-8AF2-48C1-A7D8-EB81B8960B92}" destId="{7E1F1753-F20B-453A-B0B8-48B8AA009527}" srcOrd="9" destOrd="0" presId="urn:microsoft.com/office/officeart/2008/layout/LinedList"/>
    <dgm:cxn modelId="{D5CCDF66-8739-47AB-A847-546CE79BBBC9}" type="presParOf" srcId="{7E1F1753-F20B-453A-B0B8-48B8AA009527}" destId="{6C481039-9E85-4763-8553-5CECD5A12D30}" srcOrd="0" destOrd="0" presId="urn:microsoft.com/office/officeart/2008/layout/LinedList"/>
    <dgm:cxn modelId="{94B5A90D-B7ED-4E97-B7F5-3C17C79E5033}" type="presParOf" srcId="{7E1F1753-F20B-453A-B0B8-48B8AA009527}" destId="{A3D4D585-6974-44B0-8075-70DF6FFEB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4A47B8-C2AE-46CA-AB47-3BD01164C5F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EE385A7-06B6-4B09-A89B-03529E4BB05C}">
      <dgm:prSet/>
      <dgm:spPr/>
      <dgm:t>
        <a:bodyPr/>
        <a:lstStyle/>
        <a:p>
          <a:pPr>
            <a:lnSpc>
              <a:spcPct val="100000"/>
            </a:lnSpc>
            <a:defRPr cap="all"/>
          </a:pPr>
          <a:r>
            <a:rPr lang="en-US" dirty="0"/>
            <a:t>Manage Applications</a:t>
          </a:r>
        </a:p>
      </dgm:t>
    </dgm:pt>
    <dgm:pt modelId="{1C8B023B-A2FC-432C-ABD4-FED587F3805F}" type="parTrans" cxnId="{FAF62310-557B-4013-B5D3-20B6221CDB41}">
      <dgm:prSet/>
      <dgm:spPr/>
      <dgm:t>
        <a:bodyPr/>
        <a:lstStyle/>
        <a:p>
          <a:endParaRPr lang="en-US"/>
        </a:p>
      </dgm:t>
    </dgm:pt>
    <dgm:pt modelId="{495CBB00-3FA1-4574-8E33-3739759B04D0}" type="sibTrans" cxnId="{FAF62310-557B-4013-B5D3-20B6221CDB41}">
      <dgm:prSet/>
      <dgm:spPr/>
      <dgm:t>
        <a:bodyPr/>
        <a:lstStyle/>
        <a:p>
          <a:endParaRPr lang="en-US"/>
        </a:p>
      </dgm:t>
    </dgm:pt>
    <dgm:pt modelId="{D8817D97-1BB8-47C4-9451-3C6AABE2DF27}">
      <dgm:prSet/>
      <dgm:spPr/>
      <dgm:t>
        <a:bodyPr/>
        <a:lstStyle/>
        <a:p>
          <a:pPr>
            <a:lnSpc>
              <a:spcPct val="100000"/>
            </a:lnSpc>
            <a:defRPr cap="all"/>
          </a:pPr>
          <a:r>
            <a:rPr lang="en-US" dirty="0"/>
            <a:t>Interview and Selection</a:t>
          </a:r>
        </a:p>
      </dgm:t>
    </dgm:pt>
    <dgm:pt modelId="{17A4EB07-E82A-4CAB-A9CA-8293C677F6D4}" type="parTrans" cxnId="{98D71A18-B4F8-4A5A-93A9-4DDFFB6FF314}">
      <dgm:prSet/>
      <dgm:spPr/>
      <dgm:t>
        <a:bodyPr/>
        <a:lstStyle/>
        <a:p>
          <a:endParaRPr lang="en-US"/>
        </a:p>
      </dgm:t>
    </dgm:pt>
    <dgm:pt modelId="{B6EB5EB0-10DE-4BA9-8ABE-AD2A6BB99AD7}" type="sibTrans" cxnId="{98D71A18-B4F8-4A5A-93A9-4DDFFB6FF314}">
      <dgm:prSet/>
      <dgm:spPr/>
      <dgm:t>
        <a:bodyPr/>
        <a:lstStyle/>
        <a:p>
          <a:endParaRPr lang="en-US"/>
        </a:p>
      </dgm:t>
    </dgm:pt>
    <dgm:pt modelId="{5C1D6F34-428A-4131-A5D5-A322EF520966}">
      <dgm:prSet/>
      <dgm:spPr/>
      <dgm:t>
        <a:bodyPr/>
        <a:lstStyle/>
        <a:p>
          <a:pPr>
            <a:lnSpc>
              <a:spcPct val="100000"/>
            </a:lnSpc>
            <a:defRPr cap="all"/>
          </a:pPr>
          <a:r>
            <a:rPr lang="en-US" dirty="0"/>
            <a:t>Hire Applicant</a:t>
          </a:r>
        </a:p>
      </dgm:t>
    </dgm:pt>
    <dgm:pt modelId="{F433538C-9D78-4424-812D-3C871D586B64}" type="parTrans" cxnId="{850DFD6D-1139-42A0-9126-0B1605F3D4F1}">
      <dgm:prSet/>
      <dgm:spPr/>
      <dgm:t>
        <a:bodyPr/>
        <a:lstStyle/>
        <a:p>
          <a:endParaRPr lang="en-US"/>
        </a:p>
      </dgm:t>
    </dgm:pt>
    <dgm:pt modelId="{E050033A-BE9A-4A04-A80D-B0F9656C7DAA}" type="sibTrans" cxnId="{850DFD6D-1139-42A0-9126-0B1605F3D4F1}">
      <dgm:prSet/>
      <dgm:spPr/>
      <dgm:t>
        <a:bodyPr/>
        <a:lstStyle/>
        <a:p>
          <a:endParaRPr lang="en-US"/>
        </a:p>
      </dgm:t>
    </dgm:pt>
    <dgm:pt modelId="{EF3248A0-CA61-490E-AB13-848988A9C387}">
      <dgm:prSet/>
      <dgm:spPr/>
      <dgm:t>
        <a:bodyPr/>
        <a:lstStyle/>
        <a:p>
          <a:pPr>
            <a:lnSpc>
              <a:spcPct val="100000"/>
            </a:lnSpc>
            <a:defRPr cap="all"/>
          </a:pPr>
          <a:r>
            <a:rPr lang="en-US" dirty="0"/>
            <a:t>Decline Application</a:t>
          </a:r>
        </a:p>
      </dgm:t>
    </dgm:pt>
    <dgm:pt modelId="{26AF701F-3C51-4096-AF2C-A1D1345C8DAF}" type="parTrans" cxnId="{8C99D4BE-3BB9-43B3-A137-16BC653FEDDC}">
      <dgm:prSet/>
      <dgm:spPr/>
      <dgm:t>
        <a:bodyPr/>
        <a:lstStyle/>
        <a:p>
          <a:endParaRPr lang="en-US"/>
        </a:p>
      </dgm:t>
    </dgm:pt>
    <dgm:pt modelId="{95947E06-0AE0-425D-98FC-265D0F99F270}" type="sibTrans" cxnId="{8C99D4BE-3BB9-43B3-A137-16BC653FEDDC}">
      <dgm:prSet/>
      <dgm:spPr/>
      <dgm:t>
        <a:bodyPr/>
        <a:lstStyle/>
        <a:p>
          <a:endParaRPr lang="en-US"/>
        </a:p>
      </dgm:t>
    </dgm:pt>
    <dgm:pt modelId="{F8928D2C-2EB3-4A17-B9D8-16E0AD3F7C9F}" type="pres">
      <dgm:prSet presAssocID="{324A47B8-C2AE-46CA-AB47-3BD01164C5F7}" presName="root" presStyleCnt="0">
        <dgm:presLayoutVars>
          <dgm:dir/>
          <dgm:resizeHandles val="exact"/>
        </dgm:presLayoutVars>
      </dgm:prSet>
      <dgm:spPr/>
    </dgm:pt>
    <dgm:pt modelId="{EEC8EFC1-24B4-4289-8586-B6B929A3D1CB}" type="pres">
      <dgm:prSet presAssocID="{DEE385A7-06B6-4B09-A89B-03529E4BB05C}" presName="compNode" presStyleCnt="0"/>
      <dgm:spPr/>
    </dgm:pt>
    <dgm:pt modelId="{4345F668-4855-4542-89DE-B2A54959C382}" type="pres">
      <dgm:prSet presAssocID="{DEE385A7-06B6-4B09-A89B-03529E4BB05C}" presName="iconBgRect" presStyleLbl="bgShp" presStyleIdx="0" presStyleCnt="4"/>
      <dgm:spPr>
        <a:prstGeom prst="round2DiagRect">
          <a:avLst>
            <a:gd name="adj1" fmla="val 29727"/>
            <a:gd name="adj2" fmla="val 0"/>
          </a:avLst>
        </a:prstGeom>
      </dgm:spPr>
    </dgm:pt>
    <dgm:pt modelId="{CDC10868-2ADC-4A0E-A86D-3516B689285E}" type="pres">
      <dgm:prSet presAssocID="{DEE385A7-06B6-4B09-A89B-03529E4BB0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a:ext>
      </dgm:extLst>
    </dgm:pt>
    <dgm:pt modelId="{1F6984E0-FE2D-4432-835D-8D8EA9E7C5F1}" type="pres">
      <dgm:prSet presAssocID="{DEE385A7-06B6-4B09-A89B-03529E4BB05C}" presName="spaceRect" presStyleCnt="0"/>
      <dgm:spPr/>
    </dgm:pt>
    <dgm:pt modelId="{C3E81F07-ADA7-4D14-BB59-3C0B9557AE60}" type="pres">
      <dgm:prSet presAssocID="{DEE385A7-06B6-4B09-A89B-03529E4BB05C}" presName="textRect" presStyleLbl="revTx" presStyleIdx="0" presStyleCnt="4">
        <dgm:presLayoutVars>
          <dgm:chMax val="1"/>
          <dgm:chPref val="1"/>
        </dgm:presLayoutVars>
      </dgm:prSet>
      <dgm:spPr/>
    </dgm:pt>
    <dgm:pt modelId="{F927D4CC-B943-4FC6-B305-3947F477E9DF}" type="pres">
      <dgm:prSet presAssocID="{495CBB00-3FA1-4574-8E33-3739759B04D0}" presName="sibTrans" presStyleCnt="0"/>
      <dgm:spPr/>
    </dgm:pt>
    <dgm:pt modelId="{D666D8C3-97F8-45B2-BC51-093CB6082E76}" type="pres">
      <dgm:prSet presAssocID="{D8817D97-1BB8-47C4-9451-3C6AABE2DF27}" presName="compNode" presStyleCnt="0"/>
      <dgm:spPr/>
    </dgm:pt>
    <dgm:pt modelId="{52B1592B-17C0-4872-83FF-EE36B520CAF9}" type="pres">
      <dgm:prSet presAssocID="{D8817D97-1BB8-47C4-9451-3C6AABE2DF27}" presName="iconBgRect" presStyleLbl="bgShp" presStyleIdx="1" presStyleCnt="4"/>
      <dgm:spPr>
        <a:prstGeom prst="round2DiagRect">
          <a:avLst>
            <a:gd name="adj1" fmla="val 29727"/>
            <a:gd name="adj2" fmla="val 0"/>
          </a:avLst>
        </a:prstGeom>
      </dgm:spPr>
    </dgm:pt>
    <dgm:pt modelId="{FDB464BB-8404-4915-962F-2B1AD7D247CC}" type="pres">
      <dgm:prSet presAssocID="{D8817D97-1BB8-47C4-9451-3C6AABE2DF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5843B68-BAE5-4B28-B560-3F5B04664868}" type="pres">
      <dgm:prSet presAssocID="{D8817D97-1BB8-47C4-9451-3C6AABE2DF27}" presName="spaceRect" presStyleCnt="0"/>
      <dgm:spPr/>
    </dgm:pt>
    <dgm:pt modelId="{D61FF3DE-BDC9-4EC2-8F2F-5CB6D1D04760}" type="pres">
      <dgm:prSet presAssocID="{D8817D97-1BB8-47C4-9451-3C6AABE2DF27}" presName="textRect" presStyleLbl="revTx" presStyleIdx="1" presStyleCnt="4">
        <dgm:presLayoutVars>
          <dgm:chMax val="1"/>
          <dgm:chPref val="1"/>
        </dgm:presLayoutVars>
      </dgm:prSet>
      <dgm:spPr/>
    </dgm:pt>
    <dgm:pt modelId="{C9B103AA-9698-4C01-8B2A-04E4832E3219}" type="pres">
      <dgm:prSet presAssocID="{B6EB5EB0-10DE-4BA9-8ABE-AD2A6BB99AD7}" presName="sibTrans" presStyleCnt="0"/>
      <dgm:spPr/>
    </dgm:pt>
    <dgm:pt modelId="{8E54FD51-FEA7-4BDA-8208-75B825042AC0}" type="pres">
      <dgm:prSet presAssocID="{EF3248A0-CA61-490E-AB13-848988A9C387}" presName="compNode" presStyleCnt="0"/>
      <dgm:spPr/>
    </dgm:pt>
    <dgm:pt modelId="{6761B691-8221-47B6-AC6E-609B32A85107}" type="pres">
      <dgm:prSet presAssocID="{EF3248A0-CA61-490E-AB13-848988A9C387}" presName="iconBgRect" presStyleLbl="bgShp" presStyleIdx="2" presStyleCnt="4"/>
      <dgm:spPr>
        <a:prstGeom prst="round2DiagRect">
          <a:avLst>
            <a:gd name="adj1" fmla="val 29727"/>
            <a:gd name="adj2" fmla="val 0"/>
          </a:avLst>
        </a:prstGeom>
      </dgm:spPr>
    </dgm:pt>
    <dgm:pt modelId="{B337D858-CF2B-4126-AFEE-5600CC27E48D}" type="pres">
      <dgm:prSet presAssocID="{EF3248A0-CA61-490E-AB13-848988A9C3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circle"/>
        </a:ext>
      </dgm:extLst>
    </dgm:pt>
    <dgm:pt modelId="{CEF75677-2996-42B3-9911-173D4AE4AB4E}" type="pres">
      <dgm:prSet presAssocID="{EF3248A0-CA61-490E-AB13-848988A9C387}" presName="spaceRect" presStyleCnt="0"/>
      <dgm:spPr/>
    </dgm:pt>
    <dgm:pt modelId="{3A47C5F6-F3EE-4B00-9CF0-D0342E55C271}" type="pres">
      <dgm:prSet presAssocID="{EF3248A0-CA61-490E-AB13-848988A9C387}" presName="textRect" presStyleLbl="revTx" presStyleIdx="2" presStyleCnt="4">
        <dgm:presLayoutVars>
          <dgm:chMax val="1"/>
          <dgm:chPref val="1"/>
        </dgm:presLayoutVars>
      </dgm:prSet>
      <dgm:spPr/>
    </dgm:pt>
    <dgm:pt modelId="{E5E0E1E2-D4B6-4304-B987-1DEB4C526CA8}" type="pres">
      <dgm:prSet presAssocID="{95947E06-0AE0-425D-98FC-265D0F99F270}" presName="sibTrans" presStyleCnt="0"/>
      <dgm:spPr/>
    </dgm:pt>
    <dgm:pt modelId="{9797BA5D-0D99-4EBB-AD00-3AACBBE98782}" type="pres">
      <dgm:prSet presAssocID="{5C1D6F34-428A-4131-A5D5-A322EF520966}" presName="compNode" presStyleCnt="0"/>
      <dgm:spPr/>
    </dgm:pt>
    <dgm:pt modelId="{01AAC585-FC3C-4AEE-B3A9-7BCAC87B66BF}" type="pres">
      <dgm:prSet presAssocID="{5C1D6F34-428A-4131-A5D5-A322EF520966}" presName="iconBgRect" presStyleLbl="bgShp" presStyleIdx="3" presStyleCnt="4"/>
      <dgm:spPr>
        <a:prstGeom prst="round2DiagRect">
          <a:avLst>
            <a:gd name="adj1" fmla="val 29727"/>
            <a:gd name="adj2" fmla="val 0"/>
          </a:avLst>
        </a:prstGeom>
      </dgm:spPr>
    </dgm:pt>
    <dgm:pt modelId="{B92CA09B-45F3-46FB-86C6-973AFA7131DA}" type="pres">
      <dgm:prSet presAssocID="{5C1D6F34-428A-4131-A5D5-A322EF5209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1A0960DA-C42A-492A-88E5-69806CE3C82A}" type="pres">
      <dgm:prSet presAssocID="{5C1D6F34-428A-4131-A5D5-A322EF520966}" presName="spaceRect" presStyleCnt="0"/>
      <dgm:spPr/>
    </dgm:pt>
    <dgm:pt modelId="{CC42BBE4-4A5C-4236-8104-55CB461DAEF9}" type="pres">
      <dgm:prSet presAssocID="{5C1D6F34-428A-4131-A5D5-A322EF520966}" presName="textRect" presStyleLbl="revTx" presStyleIdx="3" presStyleCnt="4">
        <dgm:presLayoutVars>
          <dgm:chMax val="1"/>
          <dgm:chPref val="1"/>
        </dgm:presLayoutVars>
      </dgm:prSet>
      <dgm:spPr/>
    </dgm:pt>
  </dgm:ptLst>
  <dgm:cxnLst>
    <dgm:cxn modelId="{FAF62310-557B-4013-B5D3-20B6221CDB41}" srcId="{324A47B8-C2AE-46CA-AB47-3BD01164C5F7}" destId="{DEE385A7-06B6-4B09-A89B-03529E4BB05C}" srcOrd="0" destOrd="0" parTransId="{1C8B023B-A2FC-432C-ABD4-FED587F3805F}" sibTransId="{495CBB00-3FA1-4574-8E33-3739759B04D0}"/>
    <dgm:cxn modelId="{98D71A18-B4F8-4A5A-93A9-4DDFFB6FF314}" srcId="{324A47B8-C2AE-46CA-AB47-3BD01164C5F7}" destId="{D8817D97-1BB8-47C4-9451-3C6AABE2DF27}" srcOrd="1" destOrd="0" parTransId="{17A4EB07-E82A-4CAB-A9CA-8293C677F6D4}" sibTransId="{B6EB5EB0-10DE-4BA9-8ABE-AD2A6BB99AD7}"/>
    <dgm:cxn modelId="{64F0C15E-2270-4872-B606-5B07ECC45338}" type="presOf" srcId="{5C1D6F34-428A-4131-A5D5-A322EF520966}" destId="{CC42BBE4-4A5C-4236-8104-55CB461DAEF9}" srcOrd="0" destOrd="0" presId="urn:microsoft.com/office/officeart/2018/5/layout/IconLeafLabelList"/>
    <dgm:cxn modelId="{850DFD6D-1139-42A0-9126-0B1605F3D4F1}" srcId="{324A47B8-C2AE-46CA-AB47-3BD01164C5F7}" destId="{5C1D6F34-428A-4131-A5D5-A322EF520966}" srcOrd="3" destOrd="0" parTransId="{F433538C-9D78-4424-812D-3C871D586B64}" sibTransId="{E050033A-BE9A-4A04-A80D-B0F9656C7DAA}"/>
    <dgm:cxn modelId="{A4593D7D-7219-4743-A040-2C38977FEA9F}" type="presOf" srcId="{D8817D97-1BB8-47C4-9451-3C6AABE2DF27}" destId="{D61FF3DE-BDC9-4EC2-8F2F-5CB6D1D04760}" srcOrd="0" destOrd="0" presId="urn:microsoft.com/office/officeart/2018/5/layout/IconLeafLabelList"/>
    <dgm:cxn modelId="{CD2E03A0-CBB0-4598-B1CA-BE924D5D7570}" type="presOf" srcId="{324A47B8-C2AE-46CA-AB47-3BD01164C5F7}" destId="{F8928D2C-2EB3-4A17-B9D8-16E0AD3F7C9F}" srcOrd="0" destOrd="0" presId="urn:microsoft.com/office/officeart/2018/5/layout/IconLeafLabelList"/>
    <dgm:cxn modelId="{E79D95B6-1416-4045-9967-D2B63E04AFF1}" type="presOf" srcId="{EF3248A0-CA61-490E-AB13-848988A9C387}" destId="{3A47C5F6-F3EE-4B00-9CF0-D0342E55C271}" srcOrd="0" destOrd="0" presId="urn:microsoft.com/office/officeart/2018/5/layout/IconLeafLabelList"/>
    <dgm:cxn modelId="{8C99D4BE-3BB9-43B3-A137-16BC653FEDDC}" srcId="{324A47B8-C2AE-46CA-AB47-3BD01164C5F7}" destId="{EF3248A0-CA61-490E-AB13-848988A9C387}" srcOrd="2" destOrd="0" parTransId="{26AF701F-3C51-4096-AF2C-A1D1345C8DAF}" sibTransId="{95947E06-0AE0-425D-98FC-265D0F99F270}"/>
    <dgm:cxn modelId="{E1A04FEF-6A75-4DCE-9705-044D2D76D90A}" type="presOf" srcId="{DEE385A7-06B6-4B09-A89B-03529E4BB05C}" destId="{C3E81F07-ADA7-4D14-BB59-3C0B9557AE60}" srcOrd="0" destOrd="0" presId="urn:microsoft.com/office/officeart/2018/5/layout/IconLeafLabelList"/>
    <dgm:cxn modelId="{237E05BA-EABB-4B34-B5E7-4040212255F2}" type="presParOf" srcId="{F8928D2C-2EB3-4A17-B9D8-16E0AD3F7C9F}" destId="{EEC8EFC1-24B4-4289-8586-B6B929A3D1CB}" srcOrd="0" destOrd="0" presId="urn:microsoft.com/office/officeart/2018/5/layout/IconLeafLabelList"/>
    <dgm:cxn modelId="{1B68299C-A7EA-42C2-8CDC-F5F29ABFD9EF}" type="presParOf" srcId="{EEC8EFC1-24B4-4289-8586-B6B929A3D1CB}" destId="{4345F668-4855-4542-89DE-B2A54959C382}" srcOrd="0" destOrd="0" presId="urn:microsoft.com/office/officeart/2018/5/layout/IconLeafLabelList"/>
    <dgm:cxn modelId="{8905AEDA-2B4A-4733-A667-EFEE8926D5D6}" type="presParOf" srcId="{EEC8EFC1-24B4-4289-8586-B6B929A3D1CB}" destId="{CDC10868-2ADC-4A0E-A86D-3516B689285E}" srcOrd="1" destOrd="0" presId="urn:microsoft.com/office/officeart/2018/5/layout/IconLeafLabelList"/>
    <dgm:cxn modelId="{F6243275-0B2D-4681-8FA1-9C574B15AC0A}" type="presParOf" srcId="{EEC8EFC1-24B4-4289-8586-B6B929A3D1CB}" destId="{1F6984E0-FE2D-4432-835D-8D8EA9E7C5F1}" srcOrd="2" destOrd="0" presId="urn:microsoft.com/office/officeart/2018/5/layout/IconLeafLabelList"/>
    <dgm:cxn modelId="{3C2FAF2E-8D76-4DF2-9405-9EC4587B4FC7}" type="presParOf" srcId="{EEC8EFC1-24B4-4289-8586-B6B929A3D1CB}" destId="{C3E81F07-ADA7-4D14-BB59-3C0B9557AE60}" srcOrd="3" destOrd="0" presId="urn:microsoft.com/office/officeart/2018/5/layout/IconLeafLabelList"/>
    <dgm:cxn modelId="{E4B32932-A038-409C-9B04-7D13478AECC8}" type="presParOf" srcId="{F8928D2C-2EB3-4A17-B9D8-16E0AD3F7C9F}" destId="{F927D4CC-B943-4FC6-B305-3947F477E9DF}" srcOrd="1" destOrd="0" presId="urn:microsoft.com/office/officeart/2018/5/layout/IconLeafLabelList"/>
    <dgm:cxn modelId="{4C49539C-3A74-4941-9319-D8B8DB0AA96C}" type="presParOf" srcId="{F8928D2C-2EB3-4A17-B9D8-16E0AD3F7C9F}" destId="{D666D8C3-97F8-45B2-BC51-093CB6082E76}" srcOrd="2" destOrd="0" presId="urn:microsoft.com/office/officeart/2018/5/layout/IconLeafLabelList"/>
    <dgm:cxn modelId="{5F7E164A-F187-41C8-93A4-665FD1269713}" type="presParOf" srcId="{D666D8C3-97F8-45B2-BC51-093CB6082E76}" destId="{52B1592B-17C0-4872-83FF-EE36B520CAF9}" srcOrd="0" destOrd="0" presId="urn:microsoft.com/office/officeart/2018/5/layout/IconLeafLabelList"/>
    <dgm:cxn modelId="{C80F7F79-C831-4C1E-99B2-9DAA7E4E5FBF}" type="presParOf" srcId="{D666D8C3-97F8-45B2-BC51-093CB6082E76}" destId="{FDB464BB-8404-4915-962F-2B1AD7D247CC}" srcOrd="1" destOrd="0" presId="urn:microsoft.com/office/officeart/2018/5/layout/IconLeafLabelList"/>
    <dgm:cxn modelId="{1E522543-4009-42DB-9A77-865A66495747}" type="presParOf" srcId="{D666D8C3-97F8-45B2-BC51-093CB6082E76}" destId="{15843B68-BAE5-4B28-B560-3F5B04664868}" srcOrd="2" destOrd="0" presId="urn:microsoft.com/office/officeart/2018/5/layout/IconLeafLabelList"/>
    <dgm:cxn modelId="{ECAF4710-60FC-41B7-BB51-C65BFDE92FF9}" type="presParOf" srcId="{D666D8C3-97F8-45B2-BC51-093CB6082E76}" destId="{D61FF3DE-BDC9-4EC2-8F2F-5CB6D1D04760}" srcOrd="3" destOrd="0" presId="urn:microsoft.com/office/officeart/2018/5/layout/IconLeafLabelList"/>
    <dgm:cxn modelId="{B5EF8117-06B0-43AE-A012-41D87B224F54}" type="presParOf" srcId="{F8928D2C-2EB3-4A17-B9D8-16E0AD3F7C9F}" destId="{C9B103AA-9698-4C01-8B2A-04E4832E3219}" srcOrd="3" destOrd="0" presId="urn:microsoft.com/office/officeart/2018/5/layout/IconLeafLabelList"/>
    <dgm:cxn modelId="{C2C5FD5E-B143-4A1A-8BD8-90E0D627030C}" type="presParOf" srcId="{F8928D2C-2EB3-4A17-B9D8-16E0AD3F7C9F}" destId="{8E54FD51-FEA7-4BDA-8208-75B825042AC0}" srcOrd="4" destOrd="0" presId="urn:microsoft.com/office/officeart/2018/5/layout/IconLeafLabelList"/>
    <dgm:cxn modelId="{4CA878A9-4D36-4061-938A-DDEE09C55927}" type="presParOf" srcId="{8E54FD51-FEA7-4BDA-8208-75B825042AC0}" destId="{6761B691-8221-47B6-AC6E-609B32A85107}" srcOrd="0" destOrd="0" presId="urn:microsoft.com/office/officeart/2018/5/layout/IconLeafLabelList"/>
    <dgm:cxn modelId="{43C05D72-FA0C-40BB-BB4F-077EF550E85B}" type="presParOf" srcId="{8E54FD51-FEA7-4BDA-8208-75B825042AC0}" destId="{B337D858-CF2B-4126-AFEE-5600CC27E48D}" srcOrd="1" destOrd="0" presId="urn:microsoft.com/office/officeart/2018/5/layout/IconLeafLabelList"/>
    <dgm:cxn modelId="{51F2D2AE-B7CE-4DD5-A354-871C07448E70}" type="presParOf" srcId="{8E54FD51-FEA7-4BDA-8208-75B825042AC0}" destId="{CEF75677-2996-42B3-9911-173D4AE4AB4E}" srcOrd="2" destOrd="0" presId="urn:microsoft.com/office/officeart/2018/5/layout/IconLeafLabelList"/>
    <dgm:cxn modelId="{93C2C6CD-5C86-4CA0-8D01-A975A5F42924}" type="presParOf" srcId="{8E54FD51-FEA7-4BDA-8208-75B825042AC0}" destId="{3A47C5F6-F3EE-4B00-9CF0-D0342E55C271}" srcOrd="3" destOrd="0" presId="urn:microsoft.com/office/officeart/2018/5/layout/IconLeafLabelList"/>
    <dgm:cxn modelId="{48FD45F2-EE5B-43A6-9EBD-46E2FE6A7AD2}" type="presParOf" srcId="{F8928D2C-2EB3-4A17-B9D8-16E0AD3F7C9F}" destId="{E5E0E1E2-D4B6-4304-B987-1DEB4C526CA8}" srcOrd="5" destOrd="0" presId="urn:microsoft.com/office/officeart/2018/5/layout/IconLeafLabelList"/>
    <dgm:cxn modelId="{A9B42894-C796-4B5D-A6B7-377943A30219}" type="presParOf" srcId="{F8928D2C-2EB3-4A17-B9D8-16E0AD3F7C9F}" destId="{9797BA5D-0D99-4EBB-AD00-3AACBBE98782}" srcOrd="6" destOrd="0" presId="urn:microsoft.com/office/officeart/2018/5/layout/IconLeafLabelList"/>
    <dgm:cxn modelId="{78C39E45-1AEE-48E9-AD36-929A6E08D46E}" type="presParOf" srcId="{9797BA5D-0D99-4EBB-AD00-3AACBBE98782}" destId="{01AAC585-FC3C-4AEE-B3A9-7BCAC87B66BF}" srcOrd="0" destOrd="0" presId="urn:microsoft.com/office/officeart/2018/5/layout/IconLeafLabelList"/>
    <dgm:cxn modelId="{29281196-472B-45E2-9900-332EC34AB31C}" type="presParOf" srcId="{9797BA5D-0D99-4EBB-AD00-3AACBBE98782}" destId="{B92CA09B-45F3-46FB-86C6-973AFA7131DA}" srcOrd="1" destOrd="0" presId="urn:microsoft.com/office/officeart/2018/5/layout/IconLeafLabelList"/>
    <dgm:cxn modelId="{636D9207-CA14-4203-9F3F-73C8D6590FB0}" type="presParOf" srcId="{9797BA5D-0D99-4EBB-AD00-3AACBBE98782}" destId="{1A0960DA-C42A-492A-88E5-69806CE3C82A}" srcOrd="2" destOrd="0" presId="urn:microsoft.com/office/officeart/2018/5/layout/IconLeafLabelList"/>
    <dgm:cxn modelId="{727CAA5C-75BC-4714-A452-4670BED02E33}" type="presParOf" srcId="{9797BA5D-0D99-4EBB-AD00-3AACBBE98782}" destId="{CC42BBE4-4A5C-4236-8104-55CB461DAEF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D36F5-0225-4AF8-B3E3-67F49191118E}">
      <dsp:nvSpPr>
        <dsp:cNvPr id="0" name=""/>
        <dsp:cNvSpPr/>
      </dsp:nvSpPr>
      <dsp:spPr>
        <a:xfrm>
          <a:off x="0" y="505"/>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30993-3DDB-4B9C-901D-ACE436478B6F}">
      <dsp:nvSpPr>
        <dsp:cNvPr id="0" name=""/>
        <dsp:cNvSpPr/>
      </dsp:nvSpPr>
      <dsp:spPr>
        <a:xfrm>
          <a:off x="0" y="505"/>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Job Posting</a:t>
          </a:r>
        </a:p>
      </dsp:txBody>
      <dsp:txXfrm>
        <a:off x="0" y="505"/>
        <a:ext cx="8369807" cy="828157"/>
      </dsp:txXfrm>
    </dsp:sp>
    <dsp:sp modelId="{E47B20B5-D428-4ED9-8BC6-BBA08086472A}">
      <dsp:nvSpPr>
        <dsp:cNvPr id="0" name=""/>
        <dsp:cNvSpPr/>
      </dsp:nvSpPr>
      <dsp:spPr>
        <a:xfrm>
          <a:off x="0" y="828662"/>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62030-E357-40E4-996E-61A530D088FC}">
      <dsp:nvSpPr>
        <dsp:cNvPr id="0" name=""/>
        <dsp:cNvSpPr/>
      </dsp:nvSpPr>
      <dsp:spPr>
        <a:xfrm>
          <a:off x="0" y="828662"/>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Review and Hire Applicants</a:t>
          </a:r>
        </a:p>
      </dsp:txBody>
      <dsp:txXfrm>
        <a:off x="0" y="828662"/>
        <a:ext cx="8369807" cy="828157"/>
      </dsp:txXfrm>
    </dsp:sp>
    <dsp:sp modelId="{6EDA3100-E6CD-4FFD-B93E-25BAF2396F59}">
      <dsp:nvSpPr>
        <dsp:cNvPr id="0" name=""/>
        <dsp:cNvSpPr/>
      </dsp:nvSpPr>
      <dsp:spPr>
        <a:xfrm>
          <a:off x="0" y="1656819"/>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27868-6C29-4E07-B48C-4DA198840CC5}">
      <dsp:nvSpPr>
        <dsp:cNvPr id="0" name=""/>
        <dsp:cNvSpPr/>
      </dsp:nvSpPr>
      <dsp:spPr>
        <a:xfrm>
          <a:off x="0" y="1656819"/>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Approved for Hire</a:t>
          </a:r>
        </a:p>
      </dsp:txBody>
      <dsp:txXfrm>
        <a:off x="0" y="1656819"/>
        <a:ext cx="8369807" cy="828157"/>
      </dsp:txXfrm>
    </dsp:sp>
    <dsp:sp modelId="{735C6DB7-D461-4965-95A6-768101EBA4F7}">
      <dsp:nvSpPr>
        <dsp:cNvPr id="0" name=""/>
        <dsp:cNvSpPr/>
      </dsp:nvSpPr>
      <dsp:spPr>
        <a:xfrm>
          <a:off x="0" y="2484977"/>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882CB-7ADC-4EBD-8547-281EDAE72D44}">
      <dsp:nvSpPr>
        <dsp:cNvPr id="0" name=""/>
        <dsp:cNvSpPr/>
      </dsp:nvSpPr>
      <dsp:spPr>
        <a:xfrm>
          <a:off x="0" y="2484977"/>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Timesheets</a:t>
          </a:r>
        </a:p>
      </dsp:txBody>
      <dsp:txXfrm>
        <a:off x="0" y="2484977"/>
        <a:ext cx="8369807" cy="828157"/>
      </dsp:txXfrm>
    </dsp:sp>
    <dsp:sp modelId="{0F164855-BE19-460F-9B12-96F20E82E75B}">
      <dsp:nvSpPr>
        <dsp:cNvPr id="0" name=""/>
        <dsp:cNvSpPr/>
      </dsp:nvSpPr>
      <dsp:spPr>
        <a:xfrm>
          <a:off x="0" y="3313134"/>
          <a:ext cx="8369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81039-9E85-4763-8553-5CECD5A12D30}">
      <dsp:nvSpPr>
        <dsp:cNvPr id="0" name=""/>
        <dsp:cNvSpPr/>
      </dsp:nvSpPr>
      <dsp:spPr>
        <a:xfrm>
          <a:off x="0" y="3313134"/>
          <a:ext cx="8369807" cy="828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Questions</a:t>
          </a:r>
        </a:p>
      </dsp:txBody>
      <dsp:txXfrm>
        <a:off x="0" y="3313134"/>
        <a:ext cx="8369807" cy="828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5F668-4855-4542-89DE-B2A54959C382}">
      <dsp:nvSpPr>
        <dsp:cNvPr id="0" name=""/>
        <dsp:cNvSpPr/>
      </dsp:nvSpPr>
      <dsp:spPr>
        <a:xfrm>
          <a:off x="314144" y="1091534"/>
          <a:ext cx="971472" cy="97147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10868-2ADC-4A0E-A86D-3516B689285E}">
      <dsp:nvSpPr>
        <dsp:cNvPr id="0" name=""/>
        <dsp:cNvSpPr/>
      </dsp:nvSpPr>
      <dsp:spPr>
        <a:xfrm>
          <a:off x="521179" y="1298569"/>
          <a:ext cx="557402" cy="557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E81F07-ADA7-4D14-BB59-3C0B9557AE60}">
      <dsp:nvSpPr>
        <dsp:cNvPr id="0" name=""/>
        <dsp:cNvSpPr/>
      </dsp:nvSpPr>
      <dsp:spPr>
        <a:xfrm>
          <a:off x="3591"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Manage Applications</a:t>
          </a:r>
        </a:p>
      </dsp:txBody>
      <dsp:txXfrm>
        <a:off x="3591" y="2365596"/>
        <a:ext cx="1592578" cy="637031"/>
      </dsp:txXfrm>
    </dsp:sp>
    <dsp:sp modelId="{52B1592B-17C0-4872-83FF-EE36B520CAF9}">
      <dsp:nvSpPr>
        <dsp:cNvPr id="0" name=""/>
        <dsp:cNvSpPr/>
      </dsp:nvSpPr>
      <dsp:spPr>
        <a:xfrm>
          <a:off x="2185424" y="1091534"/>
          <a:ext cx="971472" cy="97147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464BB-8404-4915-962F-2B1AD7D247CC}">
      <dsp:nvSpPr>
        <dsp:cNvPr id="0" name=""/>
        <dsp:cNvSpPr/>
      </dsp:nvSpPr>
      <dsp:spPr>
        <a:xfrm>
          <a:off x="2392459" y="1298569"/>
          <a:ext cx="557402" cy="557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FF3DE-BDC9-4EC2-8F2F-5CB6D1D04760}">
      <dsp:nvSpPr>
        <dsp:cNvPr id="0" name=""/>
        <dsp:cNvSpPr/>
      </dsp:nvSpPr>
      <dsp:spPr>
        <a:xfrm>
          <a:off x="1874871"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Interview and Selection</a:t>
          </a:r>
        </a:p>
      </dsp:txBody>
      <dsp:txXfrm>
        <a:off x="1874871" y="2365596"/>
        <a:ext cx="1592578" cy="637031"/>
      </dsp:txXfrm>
    </dsp:sp>
    <dsp:sp modelId="{6761B691-8221-47B6-AC6E-609B32A85107}">
      <dsp:nvSpPr>
        <dsp:cNvPr id="0" name=""/>
        <dsp:cNvSpPr/>
      </dsp:nvSpPr>
      <dsp:spPr>
        <a:xfrm>
          <a:off x="4056703" y="1091534"/>
          <a:ext cx="971472" cy="97147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7D858-CF2B-4126-AFEE-5600CC27E48D}">
      <dsp:nvSpPr>
        <dsp:cNvPr id="0" name=""/>
        <dsp:cNvSpPr/>
      </dsp:nvSpPr>
      <dsp:spPr>
        <a:xfrm>
          <a:off x="4263738" y="1298569"/>
          <a:ext cx="557402" cy="557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7C5F6-F3EE-4B00-9CF0-D0342E55C271}">
      <dsp:nvSpPr>
        <dsp:cNvPr id="0" name=""/>
        <dsp:cNvSpPr/>
      </dsp:nvSpPr>
      <dsp:spPr>
        <a:xfrm>
          <a:off x="3746150"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Decline Application</a:t>
          </a:r>
        </a:p>
      </dsp:txBody>
      <dsp:txXfrm>
        <a:off x="3746150" y="2365596"/>
        <a:ext cx="1592578" cy="637031"/>
      </dsp:txXfrm>
    </dsp:sp>
    <dsp:sp modelId="{01AAC585-FC3C-4AEE-B3A9-7BCAC87B66BF}">
      <dsp:nvSpPr>
        <dsp:cNvPr id="0" name=""/>
        <dsp:cNvSpPr/>
      </dsp:nvSpPr>
      <dsp:spPr>
        <a:xfrm>
          <a:off x="5927982" y="1091534"/>
          <a:ext cx="971472" cy="97147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CA09B-45F3-46FB-86C6-973AFA7131DA}">
      <dsp:nvSpPr>
        <dsp:cNvPr id="0" name=""/>
        <dsp:cNvSpPr/>
      </dsp:nvSpPr>
      <dsp:spPr>
        <a:xfrm>
          <a:off x="6135017" y="1298569"/>
          <a:ext cx="557402" cy="557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42BBE4-4A5C-4236-8104-55CB461DAEF9}">
      <dsp:nvSpPr>
        <dsp:cNvPr id="0" name=""/>
        <dsp:cNvSpPr/>
      </dsp:nvSpPr>
      <dsp:spPr>
        <a:xfrm>
          <a:off x="5617429" y="2365596"/>
          <a:ext cx="1592578" cy="63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Hire Applicant</a:t>
          </a:r>
        </a:p>
      </dsp:txBody>
      <dsp:txXfrm>
        <a:off x="5617429" y="2365596"/>
        <a:ext cx="1592578" cy="6370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6/10/2024</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dirty="0"/>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6/10/2024</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dirty="0"/>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A5531-8B7C-465C-84B5-4AC8014E4A03}" type="slidenum">
              <a:rPr lang="en-US" smtClean="0"/>
              <a:t>14</a:t>
            </a:fld>
            <a:endParaRPr lang="en-US" dirty="0"/>
          </a:p>
        </p:txBody>
      </p:sp>
    </p:spTree>
    <p:extLst>
      <p:ext uri="{BB962C8B-B14F-4D97-AF65-F5344CB8AC3E}">
        <p14:creationId xmlns:p14="http://schemas.microsoft.com/office/powerpoint/2010/main" val="1953106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7" y="5967220"/>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drawing&#10;&#10;Description automatically generated">
            <a:extLst>
              <a:ext uri="{FF2B5EF4-FFF2-40B4-BE49-F238E27FC236}">
                <a16:creationId xmlns:a16="http://schemas.microsoft.com/office/drawing/2014/main" id="{9061F59B-2D09-2FFB-2828-C800A2C9BD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1" name="Picture 10">
            <a:extLst>
              <a:ext uri="{FF2B5EF4-FFF2-40B4-BE49-F238E27FC236}">
                <a16:creationId xmlns:a16="http://schemas.microsoft.com/office/drawing/2014/main" id="{C273BDB6-DF96-9D24-4B8E-152694FB9541}"/>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9294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1456F-15A5-491A-9D6A-DEED9FF9C3E1}" type="datetimeFigureOut">
              <a:rPr lang="en-US" smtClean="0"/>
              <a:t>6/10/2024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7616"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75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a:t>
            </a:r>
          </a:p>
          <a:p>
            <a:r>
              <a:rPr lang="en-US" dirty="0"/>
              <a:t>-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142"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56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1456F-15A5-491A-9D6A-DEED9FF9C3E1}" type="datetimeFigureOut">
              <a:rPr lang="en-US" smtClean="0"/>
              <a:t>6/10/2024</a:t>
            </a:fld>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48147509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52887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7452BA-E152-4F55-A6F0-4803E8B84A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9771" y="6046149"/>
            <a:ext cx="666750" cy="38354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6F0FC66-97C8-4B3D-B05C-ECECD2DD7B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6106" y="6032760"/>
            <a:ext cx="1273347" cy="396929"/>
          </a:xfrm>
          <a:prstGeom prst="rect">
            <a:avLst/>
          </a:prstGeom>
        </p:spPr>
      </p:pic>
    </p:spTree>
    <p:extLst>
      <p:ext uri="{BB962C8B-B14F-4D97-AF65-F5344CB8AC3E}">
        <p14:creationId xmlns:p14="http://schemas.microsoft.com/office/powerpoint/2010/main" val="15541845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32" y="607317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8BAD10-CCAC-43A5-B027-DD9B34522F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91969" y="6049964"/>
            <a:ext cx="666750" cy="38354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9BE8AD4-01DF-4B21-A044-9C30CD6A2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7420" y="6036575"/>
            <a:ext cx="1273347" cy="396929"/>
          </a:xfrm>
          <a:prstGeom prst="rect">
            <a:avLst/>
          </a:prstGeom>
        </p:spPr>
      </p:pic>
    </p:spTree>
    <p:extLst>
      <p:ext uri="{BB962C8B-B14F-4D97-AF65-F5344CB8AC3E}">
        <p14:creationId xmlns:p14="http://schemas.microsoft.com/office/powerpoint/2010/main" val="232371269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0" y="592928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ABC6F9-CB89-77CA-AFEE-173C1389D7C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3A34FAC-235C-F297-4CA2-10DA7E66E3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05298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EA78ED-F93A-6322-F10D-AE5F7A51E40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0ED4884F-3A2C-0769-22F3-9AF5A34D222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65FB17F0-D52A-E860-4A20-66247C7AB0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1E341A45-9E00-C0BD-85EA-7F77E9B5D252}"/>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21548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161E5-3FB9-44C3-A585-F4CB1A0CF51F}"/>
              </a:ext>
            </a:extLst>
          </p:cNvPr>
          <p:cNvSpPr/>
          <p:nvPr userDrawn="1"/>
        </p:nvSpPr>
        <p:spPr>
          <a:xfrm>
            <a:off x="0" y="6748771"/>
            <a:ext cx="9144000" cy="136525"/>
          </a:xfrm>
          <a:prstGeom prst="rect">
            <a:avLst/>
          </a:prstGeom>
          <a:solidFill>
            <a:srgbClr val="74B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
            <a:extLst>
              <a:ext uri="{FF2B5EF4-FFF2-40B4-BE49-F238E27FC236}">
                <a16:creationId xmlns:a16="http://schemas.microsoft.com/office/drawing/2014/main" id="{7FAD7285-FEB7-4689-8E0B-BC52C504F8E3}"/>
              </a:ext>
            </a:extLst>
          </p:cNvPr>
          <p:cNvSpPr txBox="1">
            <a:spLocks/>
          </p:cNvSpPr>
          <p:nvPr userDrawn="1"/>
        </p:nvSpPr>
        <p:spPr>
          <a:xfrm>
            <a:off x="2327797" y="6318916"/>
            <a:ext cx="4488407" cy="41086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srgbClr val="74736F"/>
                </a:solidFill>
              </a:rPr>
              <a:t>NG Web Solutions, LLC - Confidential and  proprietary  Do not share without permission.</a:t>
            </a:r>
          </a:p>
        </p:txBody>
      </p:sp>
      <p:pic>
        <p:nvPicPr>
          <p:cNvPr id="8" name="Picture 7" descr="A close up of a sign&#10;&#10;Description automatically generated">
            <a:extLst>
              <a:ext uri="{FF2B5EF4-FFF2-40B4-BE49-F238E27FC236}">
                <a16:creationId xmlns:a16="http://schemas.microsoft.com/office/drawing/2014/main" id="{ED3E5E20-B155-4FE0-AA58-AEA4CCC63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80" y="6299403"/>
            <a:ext cx="1328378" cy="410867"/>
          </a:xfrm>
          <a:prstGeom prst="rect">
            <a:avLst/>
          </a:prstGeom>
        </p:spPr>
      </p:pic>
      <p:pic>
        <p:nvPicPr>
          <p:cNvPr id="2" name="Picture 1">
            <a:extLst>
              <a:ext uri="{FF2B5EF4-FFF2-40B4-BE49-F238E27FC236}">
                <a16:creationId xmlns:a16="http://schemas.microsoft.com/office/drawing/2014/main" id="{F3609749-E934-4B08-7571-83F438F38048}"/>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73470" y="6318916"/>
            <a:ext cx="666750" cy="383540"/>
          </a:xfrm>
          <a:prstGeom prst="rect">
            <a:avLst/>
          </a:prstGeom>
        </p:spPr>
      </p:pic>
    </p:spTree>
    <p:extLst>
      <p:ext uri="{BB962C8B-B14F-4D97-AF65-F5344CB8AC3E}">
        <p14:creationId xmlns:p14="http://schemas.microsoft.com/office/powerpoint/2010/main" val="23143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0" name="Title 1">
            <a:extLst>
              <a:ext uri="{FF2B5EF4-FFF2-40B4-BE49-F238E27FC236}">
                <a16:creationId xmlns:a16="http://schemas.microsoft.com/office/drawing/2014/main" id="{5A1E506F-3D13-4FB3-9E79-F08B006E222C}"/>
              </a:ext>
            </a:extLst>
          </p:cNvPr>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822959" y="184573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8F3EF57B-7C5D-77C0-5156-E226FD2A8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24CD640C-1BFC-BA59-0C79-7246228831B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26269481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11936"/>
            <a:ext cx="3703320" cy="485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11936"/>
            <a:ext cx="3703320" cy="485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2E2F92-D418-4585-8E4E-709FEB0BCB9B}"/>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0A116BE7-BF19-4D80-B6FA-AF078618263D}"/>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dirty="0"/>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1729AD22-AA41-EFCE-8CDD-3056B7D58E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4" name="Picture 3">
            <a:extLst>
              <a:ext uri="{FF2B5EF4-FFF2-40B4-BE49-F238E27FC236}">
                <a16:creationId xmlns:a16="http://schemas.microsoft.com/office/drawing/2014/main" id="{0D603581-2964-C578-08FC-78271BBC6654}"/>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41698295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2" name="Picture 1" descr="A picture containing drawing&#10;&#10;Description automatically generated">
            <a:extLst>
              <a:ext uri="{FF2B5EF4-FFF2-40B4-BE49-F238E27FC236}">
                <a16:creationId xmlns:a16="http://schemas.microsoft.com/office/drawing/2014/main" id="{5BF54C59-340C-4006-BDEF-61BC680D0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3" name="Picture 2">
            <a:extLst>
              <a:ext uri="{FF2B5EF4-FFF2-40B4-BE49-F238E27FC236}">
                <a16:creationId xmlns:a16="http://schemas.microsoft.com/office/drawing/2014/main" id="{2A2C5AD6-D18E-E501-EA55-C27AC2CB695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0EDFF81F-7E53-7CC4-247E-CFF1417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77319C47-079D-2205-0E57-615FBEE71D7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79003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1456F-15A5-491A-9D6A-DEED9FF9C3E1}" type="datetimeFigureOut">
              <a:rPr lang="en-US" smtClean="0"/>
              <a:t>6/10/2024</a:t>
            </a:fld>
            <a:endParaRPr lang="en-US"/>
          </a:p>
        </p:txBody>
      </p:sp>
      <p:sp>
        <p:nvSpPr>
          <p:cNvPr id="5" name="Footer Placeholder 4"/>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drawing&#10;&#10;Description automatically generated">
            <a:extLst>
              <a:ext uri="{FF2B5EF4-FFF2-40B4-BE49-F238E27FC236}">
                <a16:creationId xmlns:a16="http://schemas.microsoft.com/office/drawing/2014/main" id="{DA22B6AC-50BC-CE9B-23D2-3F027DB510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5" name="Picture 14">
            <a:extLst>
              <a:ext uri="{FF2B5EF4-FFF2-40B4-BE49-F238E27FC236}">
                <a16:creationId xmlns:a16="http://schemas.microsoft.com/office/drawing/2014/main" id="{E6A299D6-ED67-451E-CA73-03A069E86CDC}"/>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4029931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DB059EF9-CF24-538D-306C-F843FBDEA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3314FC39-428D-9EB3-6BD5-CAB08C805E5E}"/>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0437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3E6E576-89B9-4A4C-AE22-67BC69A0B757}"/>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3936C4A-C170-425C-AC97-F7141010DC0C}"/>
              </a:ext>
            </a:extLst>
          </p:cNvPr>
          <p:cNvSpPr>
            <a:spLocks noGrp="1"/>
          </p:cNvSpPr>
          <p:nvPr>
            <p:ph type="title"/>
          </p:nvPr>
        </p:nvSpPr>
        <p:spPr>
          <a:xfrm>
            <a:off x="268224" y="33089"/>
            <a:ext cx="8098536" cy="812116"/>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A5E36574-68E9-EDFE-9A6E-8F1293C516A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6745266" y="5828911"/>
            <a:ext cx="724181" cy="45963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B219269-B59F-D88F-15C8-194F83FC0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spTree>
    <p:extLst>
      <p:ext uri="{BB962C8B-B14F-4D97-AF65-F5344CB8AC3E}">
        <p14:creationId xmlns:p14="http://schemas.microsoft.com/office/powerpoint/2010/main" val="271042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6/10/2024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F3100870-BA8B-822A-FF29-BB523E5A598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6" name="Picture 15">
            <a:extLst>
              <a:ext uri="{FF2B5EF4-FFF2-40B4-BE49-F238E27FC236}">
                <a16:creationId xmlns:a16="http://schemas.microsoft.com/office/drawing/2014/main" id="{84B4B4AC-6E3C-6E50-C73B-BB9E73D857CA}"/>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800" r:id="rId5"/>
    <p:sldLayoutId id="2147483801" r:id="rId6"/>
    <p:sldLayoutId id="2147483802" r:id="rId7"/>
    <p:sldLayoutId id="2147483803" r:id="rId8"/>
    <p:sldLayoutId id="2147483805" r:id="rId9"/>
    <p:sldLayoutId id="2147483807" r:id="rId10"/>
    <p:sldLayoutId id="2147483799" r:id="rId11"/>
    <p:sldLayoutId id="2147483766" r:id="rId12"/>
    <p:sldLayoutId id="2147483808" r:id="rId13"/>
    <p:sldLayoutId id="2147483767"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23F3FF6-92C1-4439-A4D3-6783E3EBF7B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789" r:id="rId1"/>
    <p:sldLayoutId id="2147483784" r:id="rId2"/>
    <p:sldLayoutId id="2147483772" r:id="rId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CAC374-9906-0915-0796-08F0B255FC2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826"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6/10/2024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830"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54199-D939-479E-9F78-7C8DA7E4D7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E5F12-4831-47BB-8B46-425E082C98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B1E34-A112-46EE-8A53-6A01289B59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F1456F-15A5-491A-9D6A-DEED9FF9C3E1}" type="datetimeFigureOut">
              <a:rPr lang="en-US" smtClean="0"/>
              <a:t>6/10/2024</a:t>
            </a:fld>
            <a:endParaRPr lang="en-US" dirty="0"/>
          </a:p>
        </p:txBody>
      </p:sp>
      <p:sp>
        <p:nvSpPr>
          <p:cNvPr id="5" name="Footer Placeholder 4">
            <a:extLst>
              <a:ext uri="{FF2B5EF4-FFF2-40B4-BE49-F238E27FC236}">
                <a16:creationId xmlns:a16="http://schemas.microsoft.com/office/drawing/2014/main" id="{10D560B2-F418-4022-A0B6-D6A6B089C0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45CA64-688F-4977-9632-61A4A0AEDD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EF7CAD-3C4B-4F62-870E-2C3022991E80}" type="slidenum">
              <a:rPr lang="en-US" smtClean="0"/>
              <a:t>‹#›</a:t>
            </a:fld>
            <a:endParaRPr lang="en-US" dirty="0"/>
          </a:p>
        </p:txBody>
      </p:sp>
    </p:spTree>
    <p:extLst>
      <p:ext uri="{BB962C8B-B14F-4D97-AF65-F5344CB8AC3E}">
        <p14:creationId xmlns:p14="http://schemas.microsoft.com/office/powerpoint/2010/main" val="4023798765"/>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0.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2773680"/>
            <a:ext cx="3854089" cy="1031965"/>
          </a:xfrm>
        </p:spPr>
        <p:txBody>
          <a:bodyPr>
            <a:normAutofit/>
          </a:bodyPr>
          <a:lstStyle/>
          <a:p>
            <a:pPr>
              <a:lnSpc>
                <a:spcPct val="90000"/>
              </a:lnSpc>
            </a:pPr>
            <a:r>
              <a:rPr lang="en-US" sz="3400" dirty="0"/>
              <a:t>On-Campus Supervisor Training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4276" y="106234"/>
            <a:ext cx="3112111" cy="1790441"/>
          </a:xfrm>
          <a:prstGeom prst="rect">
            <a:avLst/>
          </a:prstGeom>
        </p:spPr>
      </p:pic>
      <p:pic>
        <p:nvPicPr>
          <p:cNvPr id="4" name="Picture 3">
            <a:extLst>
              <a:ext uri="{FF2B5EF4-FFF2-40B4-BE49-F238E27FC236}">
                <a16:creationId xmlns:a16="http://schemas.microsoft.com/office/drawing/2014/main" id="{D7F88682-E453-C14B-7F38-B92F305B940C}"/>
              </a:ext>
            </a:extLst>
          </p:cNvPr>
          <p:cNvPicPr>
            <a:picLocks noChangeAspect="1"/>
          </p:cNvPicPr>
          <p:nvPr/>
        </p:nvPicPr>
        <p:blipFill>
          <a:blip r:embed="rId3"/>
          <a:stretch>
            <a:fillRect/>
          </a:stretch>
        </p:blipFill>
        <p:spPr>
          <a:xfrm>
            <a:off x="350699" y="453526"/>
            <a:ext cx="4755611" cy="1095859"/>
          </a:xfrm>
          <a:prstGeom prst="rect">
            <a:avLst/>
          </a:prstGeom>
        </p:spPr>
      </p:pic>
    </p:spTree>
    <p:extLst>
      <p:ext uri="{BB962C8B-B14F-4D97-AF65-F5344CB8AC3E}">
        <p14:creationId xmlns:p14="http://schemas.microsoft.com/office/powerpoint/2010/main" val="400848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10</a:t>
            </a:fld>
            <a:endParaRPr lang="en-US" dirty="0"/>
          </a:p>
        </p:txBody>
      </p:sp>
      <p:sp>
        <p:nvSpPr>
          <p:cNvPr id="10" name="Content Placeholder 2"/>
          <p:cNvSpPr>
            <a:spLocks noGrp="1"/>
          </p:cNvSpPr>
          <p:nvPr>
            <p:ph sz="half" idx="2"/>
          </p:nvPr>
        </p:nvSpPr>
        <p:spPr>
          <a:xfrm>
            <a:off x="310827" y="4998924"/>
            <a:ext cx="8467413" cy="667636"/>
          </a:xfrm>
        </p:spPr>
        <p:txBody>
          <a:bodyPr>
            <a:normAutofit/>
          </a:bodyPr>
          <a:lstStyle/>
          <a:p>
            <a:pPr>
              <a:spcBef>
                <a:spcPct val="0"/>
              </a:spcBef>
            </a:pPr>
            <a:r>
              <a:rPr lang="en-US" altLang="en-US" sz="1800" dirty="0"/>
              <a:t>On the Job Control Panel, click ‘</a:t>
            </a:r>
            <a:r>
              <a:rPr lang="en-US" altLang="en-US" sz="1800" b="1" dirty="0"/>
              <a:t>Add a Job</a:t>
            </a:r>
            <a:r>
              <a:rPr lang="en-US" altLang="en-US" sz="1800" dirty="0"/>
              <a:t>’ button to start the process to create an on-campus job. </a:t>
            </a:r>
          </a:p>
        </p:txBody>
      </p:sp>
      <p:sp>
        <p:nvSpPr>
          <p:cNvPr id="2" name="Title 1"/>
          <p:cNvSpPr>
            <a:spLocks noGrp="1"/>
          </p:cNvSpPr>
          <p:nvPr>
            <p:ph type="title"/>
          </p:nvPr>
        </p:nvSpPr>
        <p:spPr>
          <a:xfrm>
            <a:off x="268224" y="33089"/>
            <a:ext cx="8098536" cy="812116"/>
          </a:xfrm>
        </p:spPr>
        <p:txBody>
          <a:bodyPr anchor="b">
            <a:normAutofit/>
          </a:bodyPr>
          <a:lstStyle/>
          <a:p>
            <a:r>
              <a:rPr lang="en-US" altLang="en-US" dirty="0"/>
              <a:t>Create a Job Posting – Add a Job</a:t>
            </a:r>
          </a:p>
        </p:txBody>
      </p:sp>
      <p:pic>
        <p:nvPicPr>
          <p:cNvPr id="7" name="Picture 6">
            <a:extLst>
              <a:ext uri="{FF2B5EF4-FFF2-40B4-BE49-F238E27FC236}">
                <a16:creationId xmlns:a16="http://schemas.microsoft.com/office/drawing/2014/main" id="{C1B2BCC3-A576-3743-96F6-09696D26CA73}"/>
              </a:ext>
            </a:extLst>
          </p:cNvPr>
          <p:cNvPicPr>
            <a:picLocks noChangeAspect="1"/>
          </p:cNvPicPr>
          <p:nvPr/>
        </p:nvPicPr>
        <p:blipFill>
          <a:blip r:embed="rId2"/>
          <a:stretch>
            <a:fillRect/>
          </a:stretch>
        </p:blipFill>
        <p:spPr>
          <a:xfrm>
            <a:off x="372065" y="1079892"/>
            <a:ext cx="8311581" cy="3684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885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11</a:t>
            </a:fld>
            <a:endParaRPr lang="en-US" dirty="0"/>
          </a:p>
        </p:txBody>
      </p:sp>
      <p:sp>
        <p:nvSpPr>
          <p:cNvPr id="10" name="Content Placeholder 2"/>
          <p:cNvSpPr>
            <a:spLocks noGrp="1"/>
          </p:cNvSpPr>
          <p:nvPr>
            <p:ph sz="half" idx="2"/>
          </p:nvPr>
        </p:nvSpPr>
        <p:spPr>
          <a:xfrm>
            <a:off x="5092065" y="1263540"/>
            <a:ext cx="3703320" cy="4777911"/>
          </a:xfrm>
        </p:spPr>
        <p:txBody>
          <a:bodyPr>
            <a:normAutofit/>
          </a:bodyPr>
          <a:lstStyle/>
          <a:p>
            <a:pPr>
              <a:spcBef>
                <a:spcPct val="0"/>
              </a:spcBef>
            </a:pPr>
            <a:r>
              <a:rPr lang="en-US" altLang="en-US" sz="1800" dirty="0"/>
              <a:t>If you have posting permissions for more than one department, Select the department for which you want to post a job from the ‘</a:t>
            </a:r>
            <a:r>
              <a:rPr lang="en-US" altLang="en-US" sz="1800" b="1" dirty="0"/>
              <a:t>Employer/Department Name</a:t>
            </a:r>
            <a:r>
              <a:rPr lang="en-US" altLang="en-US" sz="1800" dirty="0"/>
              <a:t>’ drop down list.  </a:t>
            </a:r>
          </a:p>
          <a:p>
            <a:pPr>
              <a:spcBef>
                <a:spcPct val="0"/>
              </a:spcBef>
            </a:pPr>
            <a:endParaRPr lang="en-US" altLang="en-US" sz="1800" dirty="0"/>
          </a:p>
          <a:p>
            <a:pPr>
              <a:spcBef>
                <a:spcPct val="0"/>
              </a:spcBef>
            </a:pPr>
            <a:r>
              <a:rPr lang="en-US" altLang="en-US" sz="1800" dirty="0"/>
              <a:t>Next click ‘</a:t>
            </a:r>
            <a:r>
              <a:rPr lang="en-US" altLang="en-US" sz="1800" b="1" dirty="0"/>
              <a:t>Go to next step</a:t>
            </a:r>
            <a:r>
              <a:rPr lang="en-US" altLang="en-US" sz="1800" dirty="0"/>
              <a:t>’ button to proceed. </a:t>
            </a:r>
          </a:p>
          <a:p>
            <a:pPr marL="0" indent="0">
              <a:spcBef>
                <a:spcPct val="0"/>
              </a:spcBef>
              <a:buNone/>
            </a:pPr>
            <a:endParaRPr lang="en-US" altLang="en-US" sz="1800" dirty="0"/>
          </a:p>
          <a:p>
            <a:pPr>
              <a:spcBef>
                <a:spcPct val="0"/>
              </a:spcBef>
            </a:pPr>
            <a:r>
              <a:rPr lang="en-US" altLang="en-US" sz="1800" b="1" dirty="0"/>
              <a:t>Note</a:t>
            </a:r>
            <a:r>
              <a:rPr lang="en-US" altLang="en-US" sz="1800" dirty="0"/>
              <a:t>: If you only have permissions to post for one department, please proceed to the next slide.</a:t>
            </a:r>
          </a:p>
        </p:txBody>
      </p:sp>
      <p:sp>
        <p:nvSpPr>
          <p:cNvPr id="2" name="Title 1"/>
          <p:cNvSpPr>
            <a:spLocks noGrp="1"/>
          </p:cNvSpPr>
          <p:nvPr>
            <p:ph type="title"/>
          </p:nvPr>
        </p:nvSpPr>
        <p:spPr>
          <a:xfrm>
            <a:off x="268224" y="33089"/>
            <a:ext cx="8098536" cy="812116"/>
          </a:xfrm>
        </p:spPr>
        <p:txBody>
          <a:bodyPr anchor="b">
            <a:normAutofit/>
          </a:bodyPr>
          <a:lstStyle/>
          <a:p>
            <a:r>
              <a:rPr lang="en-US" altLang="en-US" dirty="0"/>
              <a:t>Create a Job Posting - Department</a:t>
            </a:r>
          </a:p>
        </p:txBody>
      </p:sp>
      <p:pic>
        <p:nvPicPr>
          <p:cNvPr id="6" name="Picture 5">
            <a:extLst>
              <a:ext uri="{FF2B5EF4-FFF2-40B4-BE49-F238E27FC236}">
                <a16:creationId xmlns:a16="http://schemas.microsoft.com/office/drawing/2014/main" id="{22A3D7C1-1554-4263-9B54-444E425FB3B0}"/>
              </a:ext>
            </a:extLst>
          </p:cNvPr>
          <p:cNvPicPr>
            <a:picLocks noChangeAspect="1"/>
          </p:cNvPicPr>
          <p:nvPr/>
        </p:nvPicPr>
        <p:blipFill rotWithShape="1">
          <a:blip r:embed="rId2"/>
          <a:srcRect t="19863"/>
          <a:stretch/>
        </p:blipFill>
        <p:spPr>
          <a:xfrm>
            <a:off x="403868" y="1387365"/>
            <a:ext cx="4411157" cy="2520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770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12</a:t>
            </a:fld>
            <a:endParaRPr lang="en-US" dirty="0"/>
          </a:p>
        </p:txBody>
      </p:sp>
      <p:sp>
        <p:nvSpPr>
          <p:cNvPr id="10" name="Content Placeholder 2"/>
          <p:cNvSpPr>
            <a:spLocks noGrp="1"/>
          </p:cNvSpPr>
          <p:nvPr>
            <p:ph sz="half" idx="2"/>
          </p:nvPr>
        </p:nvSpPr>
        <p:spPr>
          <a:xfrm>
            <a:off x="308117" y="4732560"/>
            <a:ext cx="8608860" cy="1061466"/>
          </a:xfrm>
        </p:spPr>
        <p:txBody>
          <a:bodyPr>
            <a:normAutofit/>
          </a:bodyPr>
          <a:lstStyle/>
          <a:p>
            <a:pPr>
              <a:spcBef>
                <a:spcPct val="0"/>
              </a:spcBef>
            </a:pPr>
            <a:r>
              <a:rPr lang="en-US" altLang="en-US" sz="1600" dirty="0"/>
              <a:t>If you have posting permissions for more than one job type, you will select the job type for which you want to post a job from the ‘</a:t>
            </a:r>
            <a:r>
              <a:rPr lang="en-US" altLang="en-US" sz="1600" b="1" dirty="0"/>
              <a:t>Job Type</a:t>
            </a:r>
            <a:r>
              <a:rPr lang="en-US" altLang="en-US" sz="1600" dirty="0"/>
              <a:t>’ drop down list.  </a:t>
            </a:r>
          </a:p>
          <a:p>
            <a:pPr>
              <a:spcBef>
                <a:spcPct val="0"/>
              </a:spcBef>
            </a:pPr>
            <a:endParaRPr lang="en-US" altLang="en-US" sz="1600" dirty="0"/>
          </a:p>
          <a:p>
            <a:pPr>
              <a:spcBef>
                <a:spcPct val="0"/>
              </a:spcBef>
            </a:pPr>
            <a:r>
              <a:rPr lang="en-US" altLang="en-US" sz="1600" dirty="0"/>
              <a:t>Then click ‘</a:t>
            </a:r>
            <a:r>
              <a:rPr lang="en-US" altLang="en-US" sz="1600" b="1" dirty="0"/>
              <a:t>Go to next step</a:t>
            </a:r>
            <a:r>
              <a:rPr lang="en-US" altLang="en-US" sz="1600" dirty="0"/>
              <a:t>’ to proceed.</a:t>
            </a:r>
          </a:p>
        </p:txBody>
      </p:sp>
      <p:sp>
        <p:nvSpPr>
          <p:cNvPr id="2" name="Title 1"/>
          <p:cNvSpPr>
            <a:spLocks noGrp="1"/>
          </p:cNvSpPr>
          <p:nvPr>
            <p:ph type="title"/>
          </p:nvPr>
        </p:nvSpPr>
        <p:spPr>
          <a:xfrm>
            <a:off x="268224" y="33089"/>
            <a:ext cx="8098536" cy="812116"/>
          </a:xfrm>
        </p:spPr>
        <p:txBody>
          <a:bodyPr anchor="b">
            <a:normAutofit/>
          </a:bodyPr>
          <a:lstStyle/>
          <a:p>
            <a:r>
              <a:rPr lang="en-US" altLang="en-US" dirty="0"/>
              <a:t>Create a Job Posting – Job Type</a:t>
            </a:r>
          </a:p>
        </p:txBody>
      </p:sp>
      <p:pic>
        <p:nvPicPr>
          <p:cNvPr id="6" name="Picture 5">
            <a:extLst>
              <a:ext uri="{FF2B5EF4-FFF2-40B4-BE49-F238E27FC236}">
                <a16:creationId xmlns:a16="http://schemas.microsoft.com/office/drawing/2014/main" id="{69015DE8-84ED-4621-B60C-E8A8E636D6E2}"/>
              </a:ext>
            </a:extLst>
          </p:cNvPr>
          <p:cNvPicPr>
            <a:picLocks noChangeAspect="1"/>
          </p:cNvPicPr>
          <p:nvPr/>
        </p:nvPicPr>
        <p:blipFill>
          <a:blip r:embed="rId2"/>
          <a:stretch>
            <a:fillRect/>
          </a:stretch>
        </p:blipFill>
        <p:spPr>
          <a:xfrm>
            <a:off x="1902353" y="956768"/>
            <a:ext cx="5170813" cy="3614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6327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13</a:t>
            </a:fld>
            <a:endParaRPr lang="en-US" dirty="0"/>
          </a:p>
        </p:txBody>
      </p:sp>
      <p:sp>
        <p:nvSpPr>
          <p:cNvPr id="10" name="Content Placeholder 2"/>
          <p:cNvSpPr>
            <a:spLocks noGrp="1"/>
          </p:cNvSpPr>
          <p:nvPr>
            <p:ph sz="half" idx="1"/>
          </p:nvPr>
        </p:nvSpPr>
        <p:spPr>
          <a:xfrm>
            <a:off x="176268" y="965059"/>
            <a:ext cx="4865751" cy="4777911"/>
          </a:xfrm>
        </p:spPr>
        <p:txBody>
          <a:bodyPr>
            <a:normAutofit/>
          </a:bodyPr>
          <a:lstStyle/>
          <a:p>
            <a:pPr>
              <a:spcBef>
                <a:spcPct val="0"/>
              </a:spcBef>
            </a:pPr>
            <a:r>
              <a:rPr lang="en-US" altLang="en-US" sz="1600" dirty="0"/>
              <a:t>Complete the Job Posting Template.</a:t>
            </a:r>
          </a:p>
          <a:p>
            <a:pPr>
              <a:spcBef>
                <a:spcPct val="0"/>
              </a:spcBef>
            </a:pPr>
            <a:endParaRPr lang="en-US" altLang="en-US" sz="1600" dirty="0"/>
          </a:p>
          <a:p>
            <a:pPr>
              <a:spcBef>
                <a:spcPct val="0"/>
              </a:spcBef>
            </a:pPr>
            <a:r>
              <a:rPr lang="en-US" altLang="en-US" sz="1600" dirty="0"/>
              <a:t>The Job Posting Template may vary depending on the job type selected.</a:t>
            </a:r>
          </a:p>
          <a:p>
            <a:pPr>
              <a:spcBef>
                <a:spcPct val="0"/>
              </a:spcBef>
            </a:pPr>
            <a:endParaRPr lang="en-US" altLang="en-US" sz="1600" dirty="0"/>
          </a:p>
          <a:p>
            <a:pPr>
              <a:spcBef>
                <a:spcPct val="0"/>
              </a:spcBef>
            </a:pPr>
            <a:r>
              <a:rPr lang="en-US" altLang="en-US" sz="1600" dirty="0"/>
              <a:t>Fields denoted with a red * are required fields.</a:t>
            </a:r>
          </a:p>
          <a:p>
            <a:pPr marL="0" indent="0">
              <a:spcBef>
                <a:spcPct val="0"/>
              </a:spcBef>
              <a:buNone/>
            </a:pPr>
            <a:endParaRPr lang="en-US" altLang="en-US" sz="1600" dirty="0"/>
          </a:p>
          <a:p>
            <a:pPr>
              <a:spcBef>
                <a:spcPct val="0"/>
              </a:spcBef>
            </a:pPr>
            <a:r>
              <a:rPr lang="en-US" altLang="en-US" sz="1600" dirty="0"/>
              <a:t>Lastly, click ‘</a:t>
            </a:r>
            <a:r>
              <a:rPr lang="en-US" altLang="en-US" sz="1600" b="1" dirty="0"/>
              <a:t>Submit</a:t>
            </a:r>
            <a:r>
              <a:rPr lang="en-US" altLang="en-US" sz="1600" dirty="0"/>
              <a:t>’ to continue the next steps in the process.</a:t>
            </a:r>
          </a:p>
          <a:p>
            <a:pPr>
              <a:spcBef>
                <a:spcPct val="0"/>
              </a:spcBef>
            </a:pPr>
            <a:endParaRPr lang="en-US" altLang="en-US" sz="1600" dirty="0"/>
          </a:p>
          <a:p>
            <a:pPr marL="0" indent="0">
              <a:spcBef>
                <a:spcPct val="0"/>
              </a:spcBef>
              <a:buNone/>
            </a:pPr>
            <a:endParaRPr lang="en-US" altLang="en-US" sz="1600" b="1" i="1" dirty="0"/>
          </a:p>
          <a:p>
            <a:pPr marL="0" indent="0">
              <a:spcBef>
                <a:spcPct val="0"/>
              </a:spcBef>
              <a:buNone/>
            </a:pPr>
            <a:r>
              <a:rPr lang="en-US" altLang="en-US" sz="1600" b="1" i="1" dirty="0"/>
              <a:t>Important Note:  </a:t>
            </a:r>
            <a:r>
              <a:rPr lang="en-US" altLang="en-US" sz="1600" i="1" dirty="0"/>
              <a:t>If your school has loaded your contact information (e.g. Phone Number, Fax Number, &amp; Office Address), these fields will be pre-filled systematically.  If not, you may optionally enter your Phone Number, Fax Number, E-Mail Address, and Location so an applicant can contact you, if desired.</a:t>
            </a:r>
          </a:p>
          <a:p>
            <a:pPr marL="0" indent="0">
              <a:spcBef>
                <a:spcPct val="0"/>
              </a:spcBef>
              <a:buNone/>
            </a:pPr>
            <a:endParaRPr lang="en-US" altLang="en-US" sz="1600" dirty="0"/>
          </a:p>
        </p:txBody>
      </p:sp>
      <p:sp>
        <p:nvSpPr>
          <p:cNvPr id="12" name="Title 1">
            <a:extLst>
              <a:ext uri="{FF2B5EF4-FFF2-40B4-BE49-F238E27FC236}">
                <a16:creationId xmlns:a16="http://schemas.microsoft.com/office/drawing/2014/main" id="{7B0BAF60-F7D4-4D81-ACB9-BA0195692646}"/>
              </a:ext>
            </a:extLst>
          </p:cNvPr>
          <p:cNvSpPr>
            <a:spLocks noGrp="1"/>
          </p:cNvSpPr>
          <p:nvPr>
            <p:ph type="title"/>
          </p:nvPr>
        </p:nvSpPr>
        <p:spPr>
          <a:xfrm>
            <a:off x="268224" y="33089"/>
            <a:ext cx="8098536" cy="620054"/>
          </a:xfrm>
        </p:spPr>
        <p:txBody>
          <a:bodyPr anchor="b">
            <a:normAutofit/>
          </a:bodyPr>
          <a:lstStyle/>
          <a:p>
            <a:r>
              <a:rPr lang="en-US" altLang="en-US" sz="2400" dirty="0"/>
              <a:t>Create a Job Posting – Complete Job Posting Template</a:t>
            </a:r>
          </a:p>
        </p:txBody>
      </p:sp>
      <p:pic>
        <p:nvPicPr>
          <p:cNvPr id="3" name="Picture 2">
            <a:extLst>
              <a:ext uri="{FF2B5EF4-FFF2-40B4-BE49-F238E27FC236}">
                <a16:creationId xmlns:a16="http://schemas.microsoft.com/office/drawing/2014/main" id="{B596A6B6-7229-40A8-A0D5-19571CA4FE89}"/>
              </a:ext>
            </a:extLst>
          </p:cNvPr>
          <p:cNvPicPr>
            <a:picLocks noChangeAspect="1"/>
          </p:cNvPicPr>
          <p:nvPr/>
        </p:nvPicPr>
        <p:blipFill rotWithShape="1">
          <a:blip r:embed="rId2"/>
          <a:srcRect t="14420" b="7733"/>
          <a:stretch/>
        </p:blipFill>
        <p:spPr>
          <a:xfrm>
            <a:off x="5188322" y="712316"/>
            <a:ext cx="3779410" cy="498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24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14</a:t>
            </a:fld>
            <a:endParaRPr lang="en-US"/>
          </a:p>
        </p:txBody>
      </p:sp>
      <p:sp>
        <p:nvSpPr>
          <p:cNvPr id="8" name="Title 1">
            <a:extLst>
              <a:ext uri="{FF2B5EF4-FFF2-40B4-BE49-F238E27FC236}">
                <a16:creationId xmlns:a16="http://schemas.microsoft.com/office/drawing/2014/main" id="{7BB510A8-437F-4485-B0AB-09F88DFE49DB}"/>
              </a:ext>
            </a:extLst>
          </p:cNvPr>
          <p:cNvSpPr txBox="1">
            <a:spLocks/>
          </p:cNvSpPr>
          <p:nvPr/>
        </p:nvSpPr>
        <p:spPr>
          <a:xfrm>
            <a:off x="156537" y="51421"/>
            <a:ext cx="8098536" cy="5808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altLang="en-US" sz="2400" kern="1200" spc="-50" baseline="0" dirty="0">
                <a:solidFill>
                  <a:schemeClr val="bg1"/>
                </a:solidFill>
                <a:latin typeface="+mj-lt"/>
                <a:ea typeface="+mj-ea"/>
                <a:cs typeface="+mj-cs"/>
              </a:rPr>
              <a:t>Create a Job Posting – Review Default Application</a:t>
            </a:r>
          </a:p>
        </p:txBody>
      </p:sp>
      <p:pic>
        <p:nvPicPr>
          <p:cNvPr id="6" name="Picture 5">
            <a:extLst>
              <a:ext uri="{FF2B5EF4-FFF2-40B4-BE49-F238E27FC236}">
                <a16:creationId xmlns:a16="http://schemas.microsoft.com/office/drawing/2014/main" id="{6F725280-1C7B-79D2-C3AE-851E11435B60}"/>
              </a:ext>
            </a:extLst>
          </p:cNvPr>
          <p:cNvPicPr>
            <a:picLocks noChangeAspect="1"/>
          </p:cNvPicPr>
          <p:nvPr/>
        </p:nvPicPr>
        <p:blipFill>
          <a:blip r:embed="rId3"/>
          <a:stretch>
            <a:fillRect/>
          </a:stretch>
        </p:blipFill>
        <p:spPr>
          <a:xfrm>
            <a:off x="1148083" y="1160443"/>
            <a:ext cx="6558350" cy="470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98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15</a:t>
            </a:fld>
            <a:endParaRPr lang="en-US" dirty="0"/>
          </a:p>
        </p:txBody>
      </p:sp>
      <p:sp>
        <p:nvSpPr>
          <p:cNvPr id="11" name="Title 1">
            <a:extLst>
              <a:ext uri="{FF2B5EF4-FFF2-40B4-BE49-F238E27FC236}">
                <a16:creationId xmlns:a16="http://schemas.microsoft.com/office/drawing/2014/main" id="{421BD572-02FD-4D71-9B88-C0A8DBE44428}"/>
              </a:ext>
            </a:extLst>
          </p:cNvPr>
          <p:cNvSpPr>
            <a:spLocks noGrp="1"/>
          </p:cNvSpPr>
          <p:nvPr>
            <p:ph type="title"/>
          </p:nvPr>
        </p:nvSpPr>
        <p:spPr/>
        <p:txBody>
          <a:bodyPr>
            <a:noAutofit/>
          </a:bodyPr>
          <a:lstStyle/>
          <a:p>
            <a:r>
              <a:rPr lang="en-US" altLang="en-US" sz="3200" dirty="0"/>
              <a:t>Create a Job Posting – Finalize Job Posting – Step 1</a:t>
            </a:r>
          </a:p>
        </p:txBody>
      </p:sp>
      <p:pic>
        <p:nvPicPr>
          <p:cNvPr id="3" name="Picture 2">
            <a:extLst>
              <a:ext uri="{FF2B5EF4-FFF2-40B4-BE49-F238E27FC236}">
                <a16:creationId xmlns:a16="http://schemas.microsoft.com/office/drawing/2014/main" id="{10F14D99-B908-46EA-89F1-6E366893287E}"/>
              </a:ext>
            </a:extLst>
          </p:cNvPr>
          <p:cNvPicPr>
            <a:picLocks noChangeAspect="1"/>
          </p:cNvPicPr>
          <p:nvPr/>
        </p:nvPicPr>
        <p:blipFill>
          <a:blip r:embed="rId2"/>
          <a:stretch>
            <a:fillRect/>
          </a:stretch>
        </p:blipFill>
        <p:spPr>
          <a:xfrm>
            <a:off x="2490951" y="939901"/>
            <a:ext cx="3518863" cy="1691631"/>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1BFBAA0-7F08-265D-967C-1A35919CFBA4}"/>
              </a:ext>
            </a:extLst>
          </p:cNvPr>
          <p:cNvSpPr txBox="1"/>
          <p:nvPr/>
        </p:nvSpPr>
        <p:spPr>
          <a:xfrm>
            <a:off x="282308" y="2717975"/>
            <a:ext cx="8579384" cy="3568926"/>
          </a:xfrm>
          <a:prstGeom prst="rect">
            <a:avLst/>
          </a:prstGeom>
          <a:noFill/>
        </p:spPr>
        <p:txBody>
          <a:bodyPr wrap="square" rtlCol="0">
            <a:spAutoFit/>
          </a:bodyPr>
          <a:lstStyle/>
          <a:p>
            <a:pPr marL="342900" marR="0" lvl="0" indent="-342900">
              <a:lnSpc>
                <a:spcPct val="107000"/>
              </a:lnSpc>
              <a:spcBef>
                <a:spcPts val="0"/>
              </a:spcBef>
              <a:spcAft>
                <a:spcPts val="800"/>
              </a:spcAft>
              <a:buFont typeface="+mj-lt"/>
              <a:buAutoNum type="arabicPeriod"/>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do you want the job to be reviewed for approval?</a:t>
            </a:r>
          </a:p>
          <a:p>
            <a:pPr marL="742950" marR="0" lvl="1" indent="-285750">
              <a:lnSpc>
                <a:spcPct val="107000"/>
              </a:lnSpc>
              <a:spcBef>
                <a:spcPts val="0"/>
              </a:spcBef>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As soon as possible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if you want the job to be reviewed for approval immediately.</a:t>
            </a:r>
          </a:p>
          <a:p>
            <a:pPr marL="742950" marR="0" lvl="1" indent="-285750">
              <a:lnSpc>
                <a:spcPct val="107000"/>
              </a:lnSpc>
              <a:spcBef>
                <a:spcPts val="0"/>
              </a:spcBef>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Later – I need to review it myself first</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if you wish to review the job further before approval.  The job will be placed in Active, Not Listed until you are ready for approval. </a:t>
            </a:r>
          </a:p>
          <a:p>
            <a:pPr marL="342900" marR="0" lvl="0" indent="-342900">
              <a:lnSpc>
                <a:spcPct val="107000"/>
              </a:lnSpc>
              <a:spcBef>
                <a:spcPts val="0"/>
              </a:spcBef>
              <a:spcAft>
                <a:spcPts val="800"/>
              </a:spcAft>
              <a:buFont typeface="+mj-lt"/>
              <a:buAutoNum type="arabicPeriod" startAt="2"/>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 you want the job listed immediately after it is approved? </a:t>
            </a:r>
          </a:p>
          <a:p>
            <a:pPr marL="685800" lvl="1" indent="-228600">
              <a:lnSpc>
                <a:spcPct val="107000"/>
              </a:lnSpc>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Yes, immediately</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Active, Listed.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No, put it in inactive for me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Inactive.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No, put it in Active, Not Listed for me</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if you wish upon approval for the job status to be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Active, Not Listed.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3"/>
              <a:tabLst>
                <a:tab pos="457200" algn="l"/>
              </a:tabLs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 you want JobMail to be sent when the job is listed?</a:t>
            </a:r>
          </a:p>
          <a:p>
            <a:pPr marL="742950" marR="0" lvl="1" indent="-285750">
              <a:lnSpc>
                <a:spcPct val="107000"/>
              </a:lnSpc>
              <a:spcBef>
                <a:spcPts val="0"/>
              </a:spcBef>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Yes, send JobMail</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is you want this posting to be included in JobMail that will send a notification to students if your job is in an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Active, Listed</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status. </a:t>
            </a:r>
          </a:p>
          <a:p>
            <a:pPr marL="742950" marR="0" lvl="1" indent="-285750">
              <a:lnSpc>
                <a:spcPct val="107000"/>
              </a:lnSpc>
              <a:spcBef>
                <a:spcPts val="0"/>
              </a:spcBef>
              <a:spcAft>
                <a:spcPts val="80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Select ‘</a:t>
            </a: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No, do not send JobMail</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from the list is you do not want this posting to be included in JobMail notification student message.  </a:t>
            </a:r>
          </a:p>
          <a:p>
            <a:endParaRPr lang="en-US" dirty="0"/>
          </a:p>
        </p:txBody>
      </p:sp>
    </p:spTree>
    <p:extLst>
      <p:ext uri="{BB962C8B-B14F-4D97-AF65-F5344CB8AC3E}">
        <p14:creationId xmlns:p14="http://schemas.microsoft.com/office/powerpoint/2010/main" val="284091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16</a:t>
            </a:fld>
            <a:endParaRPr lang="en-US" dirty="0"/>
          </a:p>
        </p:txBody>
      </p:sp>
      <p:sp>
        <p:nvSpPr>
          <p:cNvPr id="10" name="Content Placeholder 2"/>
          <p:cNvSpPr>
            <a:spLocks noGrp="1"/>
          </p:cNvSpPr>
          <p:nvPr>
            <p:ph sz="half" idx="1"/>
          </p:nvPr>
        </p:nvSpPr>
        <p:spPr>
          <a:xfrm>
            <a:off x="193094" y="3361464"/>
            <a:ext cx="8324469" cy="2776714"/>
          </a:xfrm>
        </p:spPr>
        <p:txBody>
          <a:bodyPr>
            <a:normAutofit/>
          </a:bodyPr>
          <a:lstStyle/>
          <a:p>
            <a:pPr>
              <a:spcBef>
                <a:spcPct val="0"/>
              </a:spcBef>
            </a:pPr>
            <a:r>
              <a:rPr lang="en-US" altLang="en-US" sz="1600" dirty="0"/>
              <a:t>4. For how many days do you want the job to be listed on the site?</a:t>
            </a:r>
          </a:p>
          <a:p>
            <a:pPr lvl="1">
              <a:spcBef>
                <a:spcPct val="0"/>
              </a:spcBef>
              <a:buClr>
                <a:schemeClr val="accent2">
                  <a:lumMod val="75000"/>
                </a:schemeClr>
              </a:buClr>
            </a:pPr>
            <a:r>
              <a:rPr lang="en-US" altLang="en-US" sz="1600" dirty="0"/>
              <a:t>If you want the job to be posted until you close the job, select  ‘</a:t>
            </a:r>
            <a:r>
              <a:rPr lang="en-US" altLang="en-US" sz="1600" b="1" dirty="0"/>
              <a:t>Until I close the job</a:t>
            </a:r>
            <a:r>
              <a:rPr lang="en-US" altLang="en-US" sz="1600" dirty="0"/>
              <a:t>.’</a:t>
            </a:r>
          </a:p>
          <a:p>
            <a:pPr lvl="1">
              <a:spcBef>
                <a:spcPct val="0"/>
              </a:spcBef>
              <a:buClr>
                <a:schemeClr val="accent2">
                  <a:lumMod val="75000"/>
                </a:schemeClr>
              </a:buClr>
            </a:pPr>
            <a:r>
              <a:rPr lang="en-US" altLang="en-US" sz="1600" dirty="0"/>
              <a:t>If you want to designate a specific period of time the job should be posted, select the applicable duration from the drop-down list.  </a:t>
            </a:r>
          </a:p>
          <a:p>
            <a:pPr marL="0" indent="0">
              <a:spcBef>
                <a:spcPct val="0"/>
              </a:spcBef>
              <a:buNone/>
            </a:pPr>
            <a:endParaRPr lang="en-US" altLang="en-US" sz="1600" dirty="0"/>
          </a:p>
          <a:p>
            <a:pPr>
              <a:spcBef>
                <a:spcPct val="0"/>
              </a:spcBef>
            </a:pPr>
            <a:r>
              <a:rPr lang="en-US" altLang="en-US" sz="1600" dirty="0"/>
              <a:t>Click the “</a:t>
            </a:r>
            <a:r>
              <a:rPr lang="en-US" altLang="en-US" sz="1600" b="1" dirty="0"/>
              <a:t>Click here to Finish!</a:t>
            </a:r>
            <a:r>
              <a:rPr lang="en-US" altLang="en-US" sz="1600" dirty="0"/>
              <a:t>” button.</a:t>
            </a:r>
          </a:p>
          <a:p>
            <a:pPr>
              <a:spcBef>
                <a:spcPct val="0"/>
              </a:spcBef>
            </a:pPr>
            <a:endParaRPr lang="en-US" altLang="en-US" sz="1600" dirty="0"/>
          </a:p>
          <a:p>
            <a:pPr lvl="1">
              <a:spcBef>
                <a:spcPct val="0"/>
              </a:spcBef>
              <a:buClr>
                <a:schemeClr val="accent2">
                  <a:lumMod val="75000"/>
                </a:schemeClr>
              </a:buClr>
            </a:pPr>
            <a:r>
              <a:rPr lang="en-US" altLang="en-US" sz="1600" dirty="0"/>
              <a:t>Your job will be submitted to the Student Employment Office for review/approval.</a:t>
            </a:r>
          </a:p>
        </p:txBody>
      </p:sp>
      <p:sp>
        <p:nvSpPr>
          <p:cNvPr id="3" name="Title 2">
            <a:extLst>
              <a:ext uri="{FF2B5EF4-FFF2-40B4-BE49-F238E27FC236}">
                <a16:creationId xmlns:a16="http://schemas.microsoft.com/office/drawing/2014/main" id="{98894261-3029-4699-9940-5C62FE93C56C}"/>
              </a:ext>
            </a:extLst>
          </p:cNvPr>
          <p:cNvSpPr>
            <a:spLocks noGrp="1"/>
          </p:cNvSpPr>
          <p:nvPr>
            <p:ph type="title"/>
          </p:nvPr>
        </p:nvSpPr>
        <p:spPr>
          <a:xfrm>
            <a:off x="268224" y="33089"/>
            <a:ext cx="8098536" cy="661855"/>
          </a:xfrm>
        </p:spPr>
        <p:txBody>
          <a:bodyPr anchor="b">
            <a:normAutofit/>
          </a:bodyPr>
          <a:lstStyle/>
          <a:p>
            <a:r>
              <a:rPr lang="en-US" altLang="en-US" sz="3100" dirty="0"/>
              <a:t>Create a Job Posting – Finalize Job Posting – Step 2</a:t>
            </a:r>
            <a:endParaRPr lang="en-US" sz="3100" dirty="0"/>
          </a:p>
        </p:txBody>
      </p:sp>
      <p:pic>
        <p:nvPicPr>
          <p:cNvPr id="6" name="Picture 5">
            <a:extLst>
              <a:ext uri="{FF2B5EF4-FFF2-40B4-BE49-F238E27FC236}">
                <a16:creationId xmlns:a16="http://schemas.microsoft.com/office/drawing/2014/main" id="{C92A0012-6266-4338-995F-0DF7770C2532}"/>
              </a:ext>
            </a:extLst>
          </p:cNvPr>
          <p:cNvPicPr>
            <a:picLocks noChangeAspect="1"/>
          </p:cNvPicPr>
          <p:nvPr/>
        </p:nvPicPr>
        <p:blipFill>
          <a:blip r:embed="rId2"/>
          <a:stretch>
            <a:fillRect/>
          </a:stretch>
        </p:blipFill>
        <p:spPr>
          <a:xfrm>
            <a:off x="2524164" y="1016552"/>
            <a:ext cx="4318139" cy="2075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668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17</a:t>
            </a:fld>
            <a:endParaRPr lang="en-US" dirty="0"/>
          </a:p>
        </p:txBody>
      </p:sp>
      <p:sp>
        <p:nvSpPr>
          <p:cNvPr id="11" name="Title 1">
            <a:extLst>
              <a:ext uri="{FF2B5EF4-FFF2-40B4-BE49-F238E27FC236}">
                <a16:creationId xmlns:a16="http://schemas.microsoft.com/office/drawing/2014/main" id="{1871C596-52C6-40C6-85E3-4D27F5E9DA13}"/>
              </a:ext>
            </a:extLst>
          </p:cNvPr>
          <p:cNvSpPr>
            <a:spLocks noGrp="1"/>
          </p:cNvSpPr>
          <p:nvPr>
            <p:ph type="title"/>
          </p:nvPr>
        </p:nvSpPr>
        <p:spPr/>
        <p:txBody>
          <a:bodyPr>
            <a:noAutofit/>
          </a:bodyPr>
          <a:lstStyle/>
          <a:p>
            <a:r>
              <a:rPr lang="en-US" altLang="en-US" sz="3200" dirty="0"/>
              <a:t>Create a Job Posting – Pending Approval</a:t>
            </a:r>
          </a:p>
        </p:txBody>
      </p:sp>
      <p:sp>
        <p:nvSpPr>
          <p:cNvPr id="10" name="Content Placeholder 2"/>
          <p:cNvSpPr>
            <a:spLocks noGrp="1"/>
          </p:cNvSpPr>
          <p:nvPr>
            <p:ph idx="4294967295"/>
          </p:nvPr>
        </p:nvSpPr>
        <p:spPr>
          <a:xfrm>
            <a:off x="126703" y="2516263"/>
            <a:ext cx="2351151" cy="2004095"/>
          </a:xfrm>
        </p:spPr>
        <p:txBody>
          <a:bodyPr>
            <a:noAutofit/>
          </a:bodyPr>
          <a:lstStyle/>
          <a:p>
            <a:pPr>
              <a:spcBef>
                <a:spcPct val="0"/>
              </a:spcBef>
            </a:pPr>
            <a:r>
              <a:rPr lang="en-US" altLang="en-US" sz="1400" dirty="0">
                <a:solidFill>
                  <a:srgbClr val="000000"/>
                </a:solidFill>
                <a:cs typeface="+mn-cs"/>
              </a:rPr>
              <a:t>You may either print your job details or click ‘</a:t>
            </a:r>
            <a:r>
              <a:rPr lang="en-US" altLang="en-US" sz="1400" b="1" dirty="0">
                <a:solidFill>
                  <a:srgbClr val="000000"/>
                </a:solidFill>
                <a:cs typeface="+mn-cs"/>
              </a:rPr>
              <a:t>Return to your control panel</a:t>
            </a:r>
            <a:r>
              <a:rPr lang="en-US" altLang="en-US" sz="1400" dirty="0">
                <a:solidFill>
                  <a:srgbClr val="000000"/>
                </a:solidFill>
                <a:cs typeface="+mn-cs"/>
              </a:rPr>
              <a:t>’ to view and/or manage your jobs further.</a:t>
            </a:r>
          </a:p>
          <a:p>
            <a:pPr>
              <a:spcBef>
                <a:spcPct val="0"/>
              </a:spcBef>
            </a:pPr>
            <a:endParaRPr lang="en-US" altLang="en-US" sz="1400" dirty="0">
              <a:solidFill>
                <a:srgbClr val="000000"/>
              </a:solidFill>
              <a:cs typeface="+mn-cs"/>
            </a:endParaRPr>
          </a:p>
          <a:p>
            <a:pPr>
              <a:spcBef>
                <a:spcPct val="0"/>
              </a:spcBef>
            </a:pPr>
            <a:r>
              <a:rPr lang="en-US" altLang="en-US" sz="1400" dirty="0">
                <a:solidFill>
                  <a:srgbClr val="000000"/>
                </a:solidFill>
                <a:cs typeface="+mn-cs"/>
              </a:rPr>
              <a:t>If you choose to return to the control panel, the job you just added can be located in the ‘</a:t>
            </a:r>
            <a:r>
              <a:rPr lang="en-US" altLang="en-US" sz="1400" b="1" dirty="0">
                <a:solidFill>
                  <a:srgbClr val="000000"/>
                </a:solidFill>
                <a:cs typeface="+mn-cs"/>
              </a:rPr>
              <a:t>Pending Approval</a:t>
            </a:r>
            <a:r>
              <a:rPr lang="en-US" altLang="en-US" sz="1400" dirty="0">
                <a:solidFill>
                  <a:srgbClr val="000000"/>
                </a:solidFill>
                <a:cs typeface="+mn-cs"/>
              </a:rPr>
              <a:t>’ queue.</a:t>
            </a:r>
          </a:p>
        </p:txBody>
      </p:sp>
      <p:pic>
        <p:nvPicPr>
          <p:cNvPr id="6" name="Picture 5">
            <a:extLst>
              <a:ext uri="{FF2B5EF4-FFF2-40B4-BE49-F238E27FC236}">
                <a16:creationId xmlns:a16="http://schemas.microsoft.com/office/drawing/2014/main" id="{1543EBD3-7CEA-4F65-8D4B-593AB47B705F}"/>
              </a:ext>
            </a:extLst>
          </p:cNvPr>
          <p:cNvPicPr>
            <a:picLocks noChangeAspect="1"/>
          </p:cNvPicPr>
          <p:nvPr/>
        </p:nvPicPr>
        <p:blipFill rotWithShape="1">
          <a:blip r:embed="rId2"/>
          <a:srcRect t="52502"/>
          <a:stretch/>
        </p:blipFill>
        <p:spPr>
          <a:xfrm>
            <a:off x="329533" y="1199297"/>
            <a:ext cx="3417078" cy="1102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DF3402B-B74C-7BE2-75F6-705B7E3BF8E9}"/>
              </a:ext>
            </a:extLst>
          </p:cNvPr>
          <p:cNvPicPr>
            <a:picLocks noChangeAspect="1"/>
          </p:cNvPicPr>
          <p:nvPr/>
        </p:nvPicPr>
        <p:blipFill>
          <a:blip r:embed="rId3"/>
          <a:stretch>
            <a:fillRect/>
          </a:stretch>
        </p:blipFill>
        <p:spPr>
          <a:xfrm>
            <a:off x="2613290" y="1956969"/>
            <a:ext cx="6318260" cy="3024934"/>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437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Edit a</a:t>
            </a:r>
            <a:br>
              <a:rPr lang="en-US" dirty="0"/>
            </a:br>
            <a:r>
              <a:rPr lang="en-US" dirty="0"/>
              <a:t>Job Posting</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r>
              <a:rPr lang="en-US" dirty="0">
                <a:solidFill>
                  <a:schemeClr val="tx1"/>
                </a:solidFill>
                <a:latin typeface="Arial" panose="020B0604020202020204" pitchFamily="34" charset="0"/>
                <a:cs typeface="Arial" panose="020B0604020202020204" pitchFamily="34" charset="0"/>
              </a:rPr>
              <a:t>What steps do I take if my Job Posting needs updating?</a:t>
            </a:r>
          </a:p>
          <a:p>
            <a:endParaRPr lang="en-US" dirty="0"/>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18</a:t>
            </a:fld>
            <a:endParaRPr lang="en-US"/>
          </a:p>
        </p:txBody>
      </p:sp>
    </p:spTree>
    <p:extLst>
      <p:ext uri="{BB962C8B-B14F-4D97-AF65-F5344CB8AC3E}">
        <p14:creationId xmlns:p14="http://schemas.microsoft.com/office/powerpoint/2010/main" val="614482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19</a:t>
            </a:fld>
            <a:endParaRPr lang="en-US" dirty="0"/>
          </a:p>
        </p:txBody>
      </p:sp>
      <p:sp>
        <p:nvSpPr>
          <p:cNvPr id="2" name="Title 1"/>
          <p:cNvSpPr>
            <a:spLocks noGrp="1"/>
          </p:cNvSpPr>
          <p:nvPr>
            <p:ph type="title"/>
          </p:nvPr>
        </p:nvSpPr>
        <p:spPr/>
        <p:txBody>
          <a:bodyPr>
            <a:noAutofit/>
          </a:bodyPr>
          <a:lstStyle/>
          <a:p>
            <a:r>
              <a:rPr lang="en-US" altLang="en-US" dirty="0"/>
              <a:t>Edit a Job Posting</a:t>
            </a:r>
          </a:p>
        </p:txBody>
      </p:sp>
      <p:sp>
        <p:nvSpPr>
          <p:cNvPr id="10" name="Content Placeholder 2"/>
          <p:cNvSpPr>
            <a:spLocks noGrp="1"/>
          </p:cNvSpPr>
          <p:nvPr>
            <p:ph idx="4294967295"/>
          </p:nvPr>
        </p:nvSpPr>
        <p:spPr>
          <a:xfrm>
            <a:off x="131063" y="3953992"/>
            <a:ext cx="3324738" cy="1931136"/>
          </a:xfrm>
        </p:spPr>
        <p:txBody>
          <a:bodyPr>
            <a:noAutofit/>
          </a:bodyPr>
          <a:lstStyle/>
          <a:p>
            <a:pPr>
              <a:spcBef>
                <a:spcPct val="0"/>
              </a:spcBef>
            </a:pPr>
            <a:r>
              <a:rPr lang="en-US" altLang="en-US" sz="1200" dirty="0">
                <a:solidFill>
                  <a:srgbClr val="000000"/>
                </a:solidFill>
                <a:cs typeface="+mn-cs"/>
              </a:rPr>
              <a:t>You may view the job and/or application details or request the job status be changed by simply clicking on the Job Title link.</a:t>
            </a:r>
          </a:p>
          <a:p>
            <a:pPr marL="0" indent="0">
              <a:spcBef>
                <a:spcPct val="0"/>
              </a:spcBef>
              <a:buNone/>
            </a:pPr>
            <a:endParaRPr lang="en-US" altLang="en-US" sz="1200" dirty="0">
              <a:solidFill>
                <a:srgbClr val="000000"/>
              </a:solidFill>
              <a:cs typeface="+mn-cs"/>
            </a:endParaRPr>
          </a:p>
          <a:p>
            <a:pPr>
              <a:spcBef>
                <a:spcPct val="0"/>
              </a:spcBef>
            </a:pPr>
            <a:r>
              <a:rPr lang="en-US" altLang="en-US" sz="1200" dirty="0">
                <a:solidFill>
                  <a:srgbClr val="000000"/>
                </a:solidFill>
                <a:cs typeface="+mn-cs"/>
              </a:rPr>
              <a:t>To edit the job, click ‘</a:t>
            </a:r>
            <a:r>
              <a:rPr lang="en-US" altLang="en-US" sz="1200" b="1" dirty="0">
                <a:solidFill>
                  <a:srgbClr val="000000"/>
                </a:solidFill>
                <a:cs typeface="+mn-cs"/>
              </a:rPr>
              <a:t>Edit this Job</a:t>
            </a:r>
            <a:r>
              <a:rPr lang="en-US" altLang="en-US" sz="1200" dirty="0">
                <a:solidFill>
                  <a:srgbClr val="000000"/>
                </a:solidFill>
                <a:cs typeface="+mn-cs"/>
              </a:rPr>
              <a:t>’ button on the ‘Manage Job’ page.</a:t>
            </a:r>
          </a:p>
          <a:p>
            <a:pPr marL="0" indent="0">
              <a:spcBef>
                <a:spcPct val="0"/>
              </a:spcBef>
              <a:buNone/>
            </a:pPr>
            <a:endParaRPr lang="en-US" altLang="en-US" sz="1200" dirty="0">
              <a:solidFill>
                <a:srgbClr val="000000"/>
              </a:solidFill>
              <a:cs typeface="+mn-cs"/>
            </a:endParaRPr>
          </a:p>
          <a:p>
            <a:pPr>
              <a:spcBef>
                <a:spcPct val="0"/>
              </a:spcBef>
            </a:pPr>
            <a:r>
              <a:rPr lang="en-US" altLang="en-US" sz="1200" dirty="0">
                <a:solidFill>
                  <a:srgbClr val="000000"/>
                </a:solidFill>
                <a:cs typeface="+mn-cs"/>
              </a:rPr>
              <a:t>To edit the application tied to your job, click ‘</a:t>
            </a:r>
            <a:r>
              <a:rPr lang="en-US" altLang="en-US" sz="1200" b="1" dirty="0">
                <a:solidFill>
                  <a:srgbClr val="000000"/>
                </a:solidFill>
                <a:cs typeface="+mn-cs"/>
              </a:rPr>
              <a:t>Edit or View the Online Application</a:t>
            </a:r>
            <a:r>
              <a:rPr lang="en-US" altLang="en-US" sz="1200" dirty="0">
                <a:solidFill>
                  <a:srgbClr val="000000"/>
                </a:solidFill>
                <a:cs typeface="+mn-cs"/>
              </a:rPr>
              <a:t>’.</a:t>
            </a:r>
          </a:p>
        </p:txBody>
      </p:sp>
      <p:pic>
        <p:nvPicPr>
          <p:cNvPr id="6" name="Picture 5">
            <a:extLst>
              <a:ext uri="{FF2B5EF4-FFF2-40B4-BE49-F238E27FC236}">
                <a16:creationId xmlns:a16="http://schemas.microsoft.com/office/drawing/2014/main" id="{46B898B7-2F85-C7D1-138F-02353383F0D9}"/>
              </a:ext>
            </a:extLst>
          </p:cNvPr>
          <p:cNvPicPr>
            <a:picLocks noChangeAspect="1"/>
          </p:cNvPicPr>
          <p:nvPr/>
        </p:nvPicPr>
        <p:blipFill>
          <a:blip r:embed="rId2"/>
          <a:stretch>
            <a:fillRect/>
          </a:stretch>
        </p:blipFill>
        <p:spPr>
          <a:xfrm>
            <a:off x="201321" y="972872"/>
            <a:ext cx="5808017" cy="2780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60DB23C-005F-7F99-5929-82DD0F3EA139}"/>
              </a:ext>
            </a:extLst>
          </p:cNvPr>
          <p:cNvPicPr>
            <a:picLocks noChangeAspect="1"/>
          </p:cNvPicPr>
          <p:nvPr/>
        </p:nvPicPr>
        <p:blipFill>
          <a:blip r:embed="rId3"/>
          <a:stretch>
            <a:fillRect/>
          </a:stretch>
        </p:blipFill>
        <p:spPr>
          <a:xfrm>
            <a:off x="3592126" y="1629791"/>
            <a:ext cx="5350553" cy="3843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979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2</a:t>
            </a:fld>
            <a:endParaRPr lang="en-US" dirty="0"/>
          </a:p>
        </p:txBody>
      </p:sp>
      <p:sp>
        <p:nvSpPr>
          <p:cNvPr id="2" name="Title 1"/>
          <p:cNvSpPr>
            <a:spLocks noGrp="1"/>
          </p:cNvSpPr>
          <p:nvPr>
            <p:ph type="title"/>
          </p:nvPr>
        </p:nvSpPr>
        <p:spPr>
          <a:xfrm>
            <a:off x="268224" y="33089"/>
            <a:ext cx="8098536" cy="812116"/>
          </a:xfrm>
        </p:spPr>
        <p:txBody>
          <a:bodyPr vert="horz" lIns="91440" tIns="45720" rIns="91440" bIns="45720" rtlCol="0" anchor="b">
            <a:normAutofit/>
          </a:bodyPr>
          <a:lstStyle/>
          <a:p>
            <a:r>
              <a:rPr lang="en-US" dirty="0">
                <a:solidFill>
                  <a:schemeClr val="bg1"/>
                </a:solidFill>
              </a:rPr>
              <a:t>Training Agenda</a:t>
            </a:r>
          </a:p>
        </p:txBody>
      </p:sp>
      <p:graphicFrame>
        <p:nvGraphicFramePr>
          <p:cNvPr id="7" name="Content Placeholder 2">
            <a:extLst>
              <a:ext uri="{FF2B5EF4-FFF2-40B4-BE49-F238E27FC236}">
                <a16:creationId xmlns:a16="http://schemas.microsoft.com/office/drawing/2014/main" id="{72E1D3C7-ADE8-489A-A5EC-E90E6FEB21B7}"/>
              </a:ext>
            </a:extLst>
          </p:cNvPr>
          <p:cNvGraphicFramePr>
            <a:graphicFrameLocks noGrp="1"/>
          </p:cNvGraphicFramePr>
          <p:nvPr>
            <p:ph idx="1"/>
            <p:extLst>
              <p:ext uri="{D42A27DB-BD31-4B8C-83A1-F6EECF244321}">
                <p14:modId xmlns:p14="http://schemas.microsoft.com/office/powerpoint/2010/main" val="1685730259"/>
              </p:ext>
            </p:extLst>
          </p:nvPr>
        </p:nvGraphicFramePr>
        <p:xfrm>
          <a:off x="387096" y="1409918"/>
          <a:ext cx="8369807" cy="4141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56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5218612"/>
            <a:ext cx="8046720" cy="822960"/>
          </a:xfrm>
        </p:spPr>
        <p:txBody>
          <a:bodyPr vert="horz" lIns="91440" tIns="45720" rIns="91440" bIns="45720" rtlCol="0" anchor="b">
            <a:normAutofit fontScale="90000"/>
          </a:bodyPr>
          <a:lstStyle/>
          <a:p>
            <a:r>
              <a:rPr lang="en-US" sz="6000" dirty="0"/>
              <a:t>Review &amp; Hire Applicant(s)</a:t>
            </a:r>
          </a:p>
        </p:txBody>
      </p:sp>
      <p:pic>
        <p:nvPicPr>
          <p:cNvPr id="11" name="Picture 10" descr="People in a office discussing work over a laptop">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34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20</a:t>
            </a:fld>
            <a:endParaRPr lang="en-US"/>
          </a:p>
        </p:txBody>
      </p:sp>
    </p:spTree>
    <p:extLst>
      <p:ext uri="{BB962C8B-B14F-4D97-AF65-F5344CB8AC3E}">
        <p14:creationId xmlns:p14="http://schemas.microsoft.com/office/powerpoint/2010/main" val="80260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normAutofit lnSpcReduction="10000"/>
          </a:bodyPr>
          <a:lstStyle/>
          <a:p>
            <a:pPr>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normAutofit/>
          </a:bodyPr>
          <a:lstStyle/>
          <a:p>
            <a:pPr>
              <a:spcAft>
                <a:spcPts val="600"/>
              </a:spcAft>
            </a:pPr>
            <a:fld id="{AFBC034E-ACCC-4B1D-A181-8A8AEE407FC0}" type="slidenum">
              <a:rPr lang="en-US" smtClean="0"/>
              <a:pPr>
                <a:spcAft>
                  <a:spcPts val="600"/>
                </a:spcAft>
              </a:pPr>
              <a:t>21</a:t>
            </a:fld>
            <a:endParaRPr lang="en-US" dirty="0"/>
          </a:p>
        </p:txBody>
      </p:sp>
      <p:sp>
        <p:nvSpPr>
          <p:cNvPr id="2" name="Title 1">
            <a:extLst>
              <a:ext uri="{FF2B5EF4-FFF2-40B4-BE49-F238E27FC236}">
                <a16:creationId xmlns:a16="http://schemas.microsoft.com/office/drawing/2014/main" id="{E6D440B2-4A09-49AE-8B8D-028DE684DAFD}"/>
              </a:ext>
            </a:extLst>
          </p:cNvPr>
          <p:cNvSpPr>
            <a:spLocks noGrp="1"/>
          </p:cNvSpPr>
          <p:nvPr>
            <p:ph type="title"/>
          </p:nvPr>
        </p:nvSpPr>
        <p:spPr>
          <a:xfrm>
            <a:off x="242098" y="91872"/>
            <a:ext cx="8098536" cy="631375"/>
          </a:xfrm>
        </p:spPr>
        <p:txBody>
          <a:bodyPr>
            <a:normAutofit fontScale="90000"/>
          </a:bodyPr>
          <a:lstStyle/>
          <a:p>
            <a:r>
              <a:rPr lang="en-US" dirty="0"/>
              <a:t>Job Posting Approved - Next Steps</a:t>
            </a:r>
          </a:p>
        </p:txBody>
      </p:sp>
      <p:graphicFrame>
        <p:nvGraphicFramePr>
          <p:cNvPr id="10" name="Content Placeholder 2">
            <a:extLst>
              <a:ext uri="{FF2B5EF4-FFF2-40B4-BE49-F238E27FC236}">
                <a16:creationId xmlns:a16="http://schemas.microsoft.com/office/drawing/2014/main" id="{3661B00E-ACD4-44E3-B796-1EB3CF6900F6}"/>
              </a:ext>
            </a:extLst>
          </p:cNvPr>
          <p:cNvGraphicFramePr>
            <a:graphicFrameLocks noGrp="1"/>
          </p:cNvGraphicFramePr>
          <p:nvPr>
            <p:ph idx="4294967295"/>
            <p:extLst>
              <p:ext uri="{D42A27DB-BD31-4B8C-83A1-F6EECF244321}">
                <p14:modId xmlns:p14="http://schemas.microsoft.com/office/powerpoint/2010/main" val="3077493518"/>
              </p:ext>
            </p:extLst>
          </p:nvPr>
        </p:nvGraphicFramePr>
        <p:xfrm>
          <a:off x="965200" y="1381919"/>
          <a:ext cx="7213600" cy="409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3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Manage Applications</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r>
              <a:rPr lang="en-US" dirty="0"/>
              <a:t>How do I review applications for my job posting?</a:t>
            </a:r>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22</a:t>
            </a:fld>
            <a:endParaRPr lang="en-US"/>
          </a:p>
        </p:txBody>
      </p:sp>
    </p:spTree>
    <p:extLst>
      <p:ext uri="{BB962C8B-B14F-4D97-AF65-F5344CB8AC3E}">
        <p14:creationId xmlns:p14="http://schemas.microsoft.com/office/powerpoint/2010/main" val="82122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23</a:t>
            </a:fld>
            <a:endParaRPr lang="en-US" dirty="0"/>
          </a:p>
        </p:txBody>
      </p:sp>
      <p:sp>
        <p:nvSpPr>
          <p:cNvPr id="2" name="Title 1"/>
          <p:cNvSpPr>
            <a:spLocks noGrp="1"/>
          </p:cNvSpPr>
          <p:nvPr>
            <p:ph type="title"/>
          </p:nvPr>
        </p:nvSpPr>
        <p:spPr/>
        <p:txBody>
          <a:bodyPr>
            <a:noAutofit/>
          </a:bodyPr>
          <a:lstStyle/>
          <a:p>
            <a:r>
              <a:rPr lang="en-US" altLang="en-US" sz="3200" dirty="0"/>
              <a:t>Manage Applications</a:t>
            </a:r>
          </a:p>
        </p:txBody>
      </p:sp>
      <p:sp>
        <p:nvSpPr>
          <p:cNvPr id="6" name="Rectangle 5"/>
          <p:cNvSpPr/>
          <p:nvPr/>
        </p:nvSpPr>
        <p:spPr>
          <a:xfrm>
            <a:off x="486342" y="5145463"/>
            <a:ext cx="8171315" cy="584775"/>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sz="1400" dirty="0">
                <a:latin typeface="Arial" panose="020B0604020202020204" pitchFamily="34" charset="0"/>
                <a:cs typeface="Arial" panose="020B0604020202020204" pitchFamily="34" charset="0"/>
              </a:rPr>
              <a:t>You may hire an online applicant by clicking the ‘</a:t>
            </a:r>
            <a:r>
              <a:rPr lang="en-US" sz="1400" b="1" dirty="0">
                <a:latin typeface="Arial" panose="020B0604020202020204" pitchFamily="34" charset="0"/>
                <a:cs typeface="Arial" panose="020B0604020202020204" pitchFamily="34" charset="0"/>
              </a:rPr>
              <a:t>Applications</a:t>
            </a:r>
            <a:r>
              <a:rPr lang="en-US" sz="1400" dirty="0">
                <a:latin typeface="Arial" panose="020B0604020202020204" pitchFamily="34" charset="0"/>
                <a:cs typeface="Arial" panose="020B0604020202020204" pitchFamily="34" charset="0"/>
              </a:rPr>
              <a:t>’ link next to the job title or ‘Hire Applicant’ from the action drop down menu</a:t>
            </a:r>
            <a:r>
              <a:rPr lang="en-US"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7CEBBCDB-2726-1243-90E3-EAFB5B13BF38}"/>
              </a:ext>
            </a:extLst>
          </p:cNvPr>
          <p:cNvPicPr>
            <a:picLocks noChangeAspect="1"/>
          </p:cNvPicPr>
          <p:nvPr/>
        </p:nvPicPr>
        <p:blipFill>
          <a:blip r:embed="rId2"/>
          <a:stretch>
            <a:fillRect/>
          </a:stretch>
        </p:blipFill>
        <p:spPr>
          <a:xfrm>
            <a:off x="662535" y="920707"/>
            <a:ext cx="7560757" cy="4079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298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24</a:t>
            </a:fld>
            <a:endParaRPr lang="en-US" dirty="0"/>
          </a:p>
        </p:txBody>
      </p:sp>
      <p:sp>
        <p:nvSpPr>
          <p:cNvPr id="2" name="Title 1"/>
          <p:cNvSpPr>
            <a:spLocks noGrp="1"/>
          </p:cNvSpPr>
          <p:nvPr>
            <p:ph type="title"/>
          </p:nvPr>
        </p:nvSpPr>
        <p:spPr/>
        <p:txBody>
          <a:bodyPr>
            <a:noAutofit/>
          </a:bodyPr>
          <a:lstStyle/>
          <a:p>
            <a:r>
              <a:rPr lang="en-US" altLang="en-US" sz="3200" dirty="0"/>
              <a:t>Manage Applications</a:t>
            </a:r>
          </a:p>
        </p:txBody>
      </p:sp>
      <p:sp>
        <p:nvSpPr>
          <p:cNvPr id="8" name="Rectangle 7"/>
          <p:cNvSpPr/>
          <p:nvPr/>
        </p:nvSpPr>
        <p:spPr>
          <a:xfrm>
            <a:off x="698421" y="4581667"/>
            <a:ext cx="7339041" cy="1015663"/>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Click the Applicants Name link to view the application in a full screen view.</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Click the magnifying glass next to the student’s name to get a quick view format of the application. </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If the student has provided a resume, click on the “</a:t>
            </a:r>
            <a:r>
              <a:rPr lang="en-US" altLang="en-US" sz="1200" b="1" dirty="0">
                <a:solidFill>
                  <a:srgbClr val="000000"/>
                </a:solidFill>
                <a:latin typeface="Arial" panose="020B0604020202020204" pitchFamily="34" charset="0"/>
                <a:cs typeface="Arial" panose="020B0604020202020204" pitchFamily="34" charset="0"/>
              </a:rPr>
              <a:t>Resume</a:t>
            </a:r>
            <a:r>
              <a:rPr lang="en-US" altLang="en-US" sz="1200" dirty="0">
                <a:solidFill>
                  <a:srgbClr val="000000"/>
                </a:solidFill>
                <a:latin typeface="Arial" panose="020B0604020202020204" pitchFamily="34" charset="0"/>
                <a:cs typeface="Arial" panose="020B0604020202020204" pitchFamily="34" charset="0"/>
              </a:rPr>
              <a:t>” link next to their name. </a:t>
            </a:r>
          </a:p>
        </p:txBody>
      </p:sp>
      <p:pic>
        <p:nvPicPr>
          <p:cNvPr id="3" name="Picture 2">
            <a:extLst>
              <a:ext uri="{FF2B5EF4-FFF2-40B4-BE49-F238E27FC236}">
                <a16:creationId xmlns:a16="http://schemas.microsoft.com/office/drawing/2014/main" id="{F1E5CCC8-2B60-49F7-8F8E-F4607180D8B4}"/>
              </a:ext>
            </a:extLst>
          </p:cNvPr>
          <p:cNvPicPr>
            <a:picLocks noChangeAspect="1"/>
          </p:cNvPicPr>
          <p:nvPr/>
        </p:nvPicPr>
        <p:blipFill rotWithShape="1">
          <a:blip r:embed="rId2"/>
          <a:srcRect t="22125" b="10940"/>
          <a:stretch/>
        </p:blipFill>
        <p:spPr>
          <a:xfrm>
            <a:off x="1480515" y="1260670"/>
            <a:ext cx="5621620" cy="3124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941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25</a:t>
            </a:fld>
            <a:endParaRPr lang="en-US"/>
          </a:p>
        </p:txBody>
      </p:sp>
      <p:sp>
        <p:nvSpPr>
          <p:cNvPr id="8" name="Rectangle 7"/>
          <p:cNvSpPr/>
          <p:nvPr/>
        </p:nvSpPr>
        <p:spPr>
          <a:xfrm>
            <a:off x="4663439" y="1091184"/>
            <a:ext cx="4167051" cy="4777911"/>
          </a:xfrm>
          <a:prstGeom prst="rect">
            <a:avLst/>
          </a:prstGeom>
        </p:spPr>
        <p:txBody>
          <a:bodyPr vert="horz" lIns="0" tIns="45720" rIns="0" bIns="45720" rtlCol="0">
            <a:normAutofit/>
          </a:bodyPr>
          <a:lstStyle/>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2000" dirty="0">
                <a:solidFill>
                  <a:schemeClr val="tx1">
                    <a:lumMod val="75000"/>
                    <a:lumOff val="25000"/>
                  </a:schemeClr>
                </a:solidFill>
              </a:rPr>
              <a:t>This feature is utilized to reach out to one or more students.  </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2000" dirty="0">
              <a:solidFill>
                <a:schemeClr val="tx1">
                  <a:lumMod val="75000"/>
                  <a:lumOff val="25000"/>
                </a:schemeClr>
              </a:solidFill>
            </a:endParaRP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2000" dirty="0">
                <a:solidFill>
                  <a:schemeClr val="tx1">
                    <a:lumMod val="75000"/>
                    <a:lumOff val="25000"/>
                  </a:schemeClr>
                </a:solidFill>
              </a:rPr>
              <a:t>If you select more than one student to interview, individual e-mails will be sent to each student selected. If you don’t wish to interview an applicant, please be sure the box next to that candidate is not checked.</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2000" dirty="0">
              <a:solidFill>
                <a:schemeClr val="tx1">
                  <a:lumMod val="75000"/>
                  <a:lumOff val="25000"/>
                </a:schemeClr>
              </a:solidFill>
            </a:endParaRP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2000" dirty="0">
                <a:solidFill>
                  <a:schemeClr val="tx1">
                    <a:lumMod val="75000"/>
                    <a:lumOff val="25000"/>
                  </a:schemeClr>
                </a:solidFill>
              </a:rPr>
              <a:t>You may change the text in the body of the e-mail or add other email recipients in the ‘To’ box, then click on the “Send” button.</a:t>
            </a:r>
          </a:p>
        </p:txBody>
      </p:sp>
      <p:sp>
        <p:nvSpPr>
          <p:cNvPr id="10" name="Title 1">
            <a:extLst>
              <a:ext uri="{FF2B5EF4-FFF2-40B4-BE49-F238E27FC236}">
                <a16:creationId xmlns:a16="http://schemas.microsoft.com/office/drawing/2014/main" id="{CEF47AC9-54DD-40EE-8000-7F6D40B9166B}"/>
              </a:ext>
            </a:extLst>
          </p:cNvPr>
          <p:cNvSpPr>
            <a:spLocks noGrp="1"/>
          </p:cNvSpPr>
          <p:nvPr>
            <p:ph type="title"/>
          </p:nvPr>
        </p:nvSpPr>
        <p:spPr>
          <a:xfrm>
            <a:off x="268224" y="33089"/>
            <a:ext cx="8098536" cy="661855"/>
          </a:xfrm>
        </p:spPr>
        <p:txBody>
          <a:bodyPr vert="horz" lIns="91440" tIns="45720" rIns="91440" bIns="45720" rtlCol="0" anchor="b">
            <a:normAutofit/>
          </a:bodyPr>
          <a:lstStyle/>
          <a:p>
            <a:r>
              <a:rPr lang="en-US" altLang="en-US" sz="4100" kern="1200" spc="-50" baseline="0">
                <a:latin typeface="+mj-lt"/>
                <a:ea typeface="+mj-ea"/>
                <a:cs typeface="+mj-cs"/>
              </a:rPr>
              <a:t>Schedule an Interview</a:t>
            </a:r>
          </a:p>
        </p:txBody>
      </p:sp>
      <p:pic>
        <p:nvPicPr>
          <p:cNvPr id="6" name="Picture 5">
            <a:extLst>
              <a:ext uri="{FF2B5EF4-FFF2-40B4-BE49-F238E27FC236}">
                <a16:creationId xmlns:a16="http://schemas.microsoft.com/office/drawing/2014/main" id="{0381563F-FC62-457A-9068-7F3CFE2CE50D}"/>
              </a:ext>
            </a:extLst>
          </p:cNvPr>
          <p:cNvPicPr>
            <a:picLocks noChangeAspect="1"/>
          </p:cNvPicPr>
          <p:nvPr/>
        </p:nvPicPr>
        <p:blipFill>
          <a:blip r:embed="rId2"/>
          <a:stretch>
            <a:fillRect/>
          </a:stretch>
        </p:blipFill>
        <p:spPr>
          <a:xfrm>
            <a:off x="247233" y="1170225"/>
            <a:ext cx="4233329" cy="3215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375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Decline Applicants</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r>
              <a:rPr lang="en-US" dirty="0"/>
              <a:t>How do I decline an applicant or applicants who will not be hired for the job?</a:t>
            </a:r>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26</a:t>
            </a:fld>
            <a:endParaRPr lang="en-US"/>
          </a:p>
        </p:txBody>
      </p:sp>
    </p:spTree>
    <p:extLst>
      <p:ext uri="{BB962C8B-B14F-4D97-AF65-F5344CB8AC3E}">
        <p14:creationId xmlns:p14="http://schemas.microsoft.com/office/powerpoint/2010/main" val="3213133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27</a:t>
            </a:fld>
            <a:endParaRPr lang="en-US" dirty="0"/>
          </a:p>
        </p:txBody>
      </p:sp>
      <p:sp>
        <p:nvSpPr>
          <p:cNvPr id="2" name="Title 1"/>
          <p:cNvSpPr>
            <a:spLocks noGrp="1"/>
          </p:cNvSpPr>
          <p:nvPr>
            <p:ph type="title"/>
          </p:nvPr>
        </p:nvSpPr>
        <p:spPr/>
        <p:txBody>
          <a:bodyPr>
            <a:noAutofit/>
          </a:bodyPr>
          <a:lstStyle/>
          <a:p>
            <a:r>
              <a:rPr lang="en-US" altLang="en-US" sz="2800" dirty="0"/>
              <a:t>Notify applicant(s) they were NOT Selected</a:t>
            </a:r>
            <a:endParaRPr lang="en-US" altLang="en-US" dirty="0"/>
          </a:p>
        </p:txBody>
      </p:sp>
      <p:sp>
        <p:nvSpPr>
          <p:cNvPr id="8" name="Rectangle 7"/>
          <p:cNvSpPr/>
          <p:nvPr/>
        </p:nvSpPr>
        <p:spPr>
          <a:xfrm>
            <a:off x="352916" y="2915794"/>
            <a:ext cx="8494691" cy="1200329"/>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dirty="0">
                <a:solidFill>
                  <a:srgbClr val="000000"/>
                </a:solidFill>
                <a:latin typeface="Arial" panose="020B0604020202020204" pitchFamily="34" charset="0"/>
                <a:cs typeface="Arial" panose="020B0604020202020204" pitchFamily="34" charset="0"/>
              </a:rPr>
              <a:t>Click the box next to one or more applicants you would like to send a rejection email.  </a:t>
            </a:r>
          </a:p>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dirty="0">
                <a:solidFill>
                  <a:srgbClr val="000000"/>
                </a:solidFill>
                <a:latin typeface="Arial" panose="020B0604020202020204" pitchFamily="34" charset="0"/>
                <a:cs typeface="Arial" panose="020B0604020202020204" pitchFamily="34" charset="0"/>
              </a:rPr>
              <a:t>Next, select the ‘</a:t>
            </a:r>
            <a:r>
              <a:rPr lang="en-US" altLang="en-US" b="1" dirty="0">
                <a:solidFill>
                  <a:srgbClr val="000000"/>
                </a:solidFill>
                <a:latin typeface="Arial" panose="020B0604020202020204" pitchFamily="34" charset="0"/>
                <a:cs typeface="Arial" panose="020B0604020202020204" pitchFamily="34" charset="0"/>
              </a:rPr>
              <a:t>Send</a:t>
            </a:r>
            <a:r>
              <a:rPr lang="en-US" altLang="en-US" dirty="0">
                <a:solidFill>
                  <a:srgbClr val="000000"/>
                </a:solidFill>
                <a:latin typeface="Arial" panose="020B0604020202020204" pitchFamily="34" charset="0"/>
                <a:cs typeface="Arial" panose="020B0604020202020204" pitchFamily="34" charset="0"/>
              </a:rPr>
              <a:t> </a:t>
            </a:r>
            <a:r>
              <a:rPr lang="en-US" altLang="en-US" b="1" dirty="0">
                <a:solidFill>
                  <a:srgbClr val="000000"/>
                </a:solidFill>
                <a:latin typeface="Arial" panose="020B0604020202020204" pitchFamily="34" charset="0"/>
                <a:cs typeface="Arial" panose="020B0604020202020204" pitchFamily="34" charset="0"/>
              </a:rPr>
              <a:t>Reject Email</a:t>
            </a:r>
            <a:r>
              <a:rPr lang="en-US" altLang="en-US" dirty="0">
                <a:solidFill>
                  <a:srgbClr val="000000"/>
                </a:solidFill>
                <a:latin typeface="Arial" panose="020B0604020202020204" pitchFamily="34" charset="0"/>
                <a:cs typeface="Arial" panose="020B0604020202020204" pitchFamily="34" charset="0"/>
              </a:rPr>
              <a:t>’ action. </a:t>
            </a:r>
          </a:p>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dirty="0">
                <a:solidFill>
                  <a:srgbClr val="000000"/>
                </a:solidFill>
                <a:latin typeface="Arial" panose="020B0604020202020204" pitchFamily="34" charset="0"/>
                <a:cs typeface="Arial" panose="020B0604020202020204" pitchFamily="34" charset="0"/>
              </a:rPr>
              <a:t>Finally click, ‘</a:t>
            </a:r>
            <a:r>
              <a:rPr lang="en-US" altLang="en-US" b="1" dirty="0">
                <a:solidFill>
                  <a:srgbClr val="000000"/>
                </a:solidFill>
                <a:latin typeface="Arial" panose="020B0604020202020204" pitchFamily="34" charset="0"/>
                <a:cs typeface="Arial" panose="020B0604020202020204" pitchFamily="34" charset="0"/>
              </a:rPr>
              <a:t>Apply Action</a:t>
            </a:r>
            <a:r>
              <a:rPr lang="en-US" altLang="en-US" dirty="0">
                <a:solidFill>
                  <a:srgbClr val="00000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4DF7B624-30E4-40C8-BB89-3C56042CEE4D}"/>
              </a:ext>
            </a:extLst>
          </p:cNvPr>
          <p:cNvPicPr>
            <a:picLocks noChangeAspect="1"/>
          </p:cNvPicPr>
          <p:nvPr/>
        </p:nvPicPr>
        <p:blipFill>
          <a:blip r:embed="rId2"/>
          <a:stretch>
            <a:fillRect/>
          </a:stretch>
        </p:blipFill>
        <p:spPr>
          <a:xfrm>
            <a:off x="268224" y="1078095"/>
            <a:ext cx="8098536" cy="1360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1748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28</a:t>
            </a:fld>
            <a:endParaRPr lang="en-US"/>
          </a:p>
        </p:txBody>
      </p:sp>
      <p:sp>
        <p:nvSpPr>
          <p:cNvPr id="8" name="Rectangle 7"/>
          <p:cNvSpPr/>
          <p:nvPr/>
        </p:nvSpPr>
        <p:spPr>
          <a:xfrm>
            <a:off x="268224" y="993211"/>
            <a:ext cx="3703320" cy="4777911"/>
          </a:xfrm>
          <a:prstGeom prst="rect">
            <a:avLst/>
          </a:prstGeom>
        </p:spPr>
        <p:txBody>
          <a:bodyPr vert="horz" lIns="0" tIns="45720" rIns="0" bIns="45720" rtlCol="0">
            <a:normAutofit/>
          </a:bodyPr>
          <a:lstStyle/>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900" dirty="0">
                <a:solidFill>
                  <a:schemeClr val="tx1">
                    <a:lumMod val="75000"/>
                    <a:lumOff val="25000"/>
                  </a:schemeClr>
                </a:solidFill>
              </a:rPr>
              <a:t>This feature is utilized to inform one or more students they did not get this job. </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1900" dirty="0">
              <a:solidFill>
                <a:schemeClr val="tx1">
                  <a:lumMod val="75000"/>
                  <a:lumOff val="25000"/>
                </a:schemeClr>
              </a:solidFill>
            </a:endParaRP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900" dirty="0">
                <a:solidFill>
                  <a:schemeClr val="tx1">
                    <a:lumMod val="75000"/>
                    <a:lumOff val="25000"/>
                  </a:schemeClr>
                </a:solidFill>
              </a:rPr>
              <a:t>If you select more than one student to reject, individual e-mails will be sent to each student selected. If you don’t wish to reject an applicant, please be sure the box next to that candidate is not checked.</a:t>
            </a: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endParaRPr lang="en-US" altLang="en-US" sz="1900" dirty="0">
              <a:solidFill>
                <a:schemeClr val="tx1">
                  <a:lumMod val="75000"/>
                  <a:lumOff val="25000"/>
                </a:schemeClr>
              </a:solidFill>
            </a:endParaRPr>
          </a:p>
          <a:p>
            <a:pPr marL="342900" lvl="0" indent="-342900" defTabSz="914400">
              <a:lnSpc>
                <a:spcPct val="90000"/>
              </a:lnSpc>
              <a:spcBef>
                <a:spcPct val="0"/>
              </a:spcBef>
              <a:spcAft>
                <a:spcPts val="600"/>
              </a:spcAft>
              <a:buClr>
                <a:schemeClr val="accent1"/>
              </a:buClr>
              <a:buSzPct val="80000"/>
              <a:buFont typeface="Wingdings" panose="05000000000000000000" pitchFamily="2" charset="2"/>
              <a:buChar char="Ø"/>
            </a:pPr>
            <a:r>
              <a:rPr lang="en-US" altLang="en-US" sz="1900" dirty="0">
                <a:solidFill>
                  <a:schemeClr val="tx1">
                    <a:lumMod val="75000"/>
                    <a:lumOff val="25000"/>
                  </a:schemeClr>
                </a:solidFill>
              </a:rPr>
              <a:t>You may change the text in the body of the e-mail or add other email recipients in the ‘To’ box, then click on the “Send” button.</a:t>
            </a:r>
          </a:p>
        </p:txBody>
      </p:sp>
      <p:sp>
        <p:nvSpPr>
          <p:cNvPr id="2" name="Title 1"/>
          <p:cNvSpPr>
            <a:spLocks noGrp="1"/>
          </p:cNvSpPr>
          <p:nvPr>
            <p:ph type="title"/>
          </p:nvPr>
        </p:nvSpPr>
        <p:spPr>
          <a:xfrm>
            <a:off x="268224" y="33089"/>
            <a:ext cx="8098536" cy="661855"/>
          </a:xfrm>
        </p:spPr>
        <p:txBody>
          <a:bodyPr vert="horz" lIns="91440" tIns="45720" rIns="91440" bIns="45720" rtlCol="0" anchor="b">
            <a:normAutofit/>
          </a:bodyPr>
          <a:lstStyle/>
          <a:p>
            <a:r>
              <a:rPr lang="en-US" altLang="en-US" sz="3700" kern="1200" spc="-50" baseline="0">
                <a:latin typeface="+mj-lt"/>
                <a:ea typeface="+mj-ea"/>
                <a:cs typeface="+mj-cs"/>
              </a:rPr>
              <a:t>Notify applicant(s) they were NOT Selected</a:t>
            </a:r>
          </a:p>
        </p:txBody>
      </p:sp>
      <p:pic>
        <p:nvPicPr>
          <p:cNvPr id="3" name="Picture 2">
            <a:extLst>
              <a:ext uri="{FF2B5EF4-FFF2-40B4-BE49-F238E27FC236}">
                <a16:creationId xmlns:a16="http://schemas.microsoft.com/office/drawing/2014/main" id="{A1DFAA35-CA44-4ED0-84E5-E93B7393287E}"/>
              </a:ext>
            </a:extLst>
          </p:cNvPr>
          <p:cNvPicPr>
            <a:picLocks noChangeAspect="1"/>
          </p:cNvPicPr>
          <p:nvPr/>
        </p:nvPicPr>
        <p:blipFill>
          <a:blip r:embed="rId2"/>
          <a:stretch>
            <a:fillRect/>
          </a:stretch>
        </p:blipFill>
        <p:spPr>
          <a:xfrm>
            <a:off x="4156531" y="993211"/>
            <a:ext cx="4793746" cy="372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710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Hire</a:t>
            </a:r>
            <a:br>
              <a:rPr lang="en-US" dirty="0"/>
            </a:br>
            <a:r>
              <a:rPr lang="en-US" dirty="0"/>
              <a:t>Applicants</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r>
              <a:rPr lang="en-US" dirty="0"/>
              <a:t>How do I hire an applicant or applicants?</a:t>
            </a:r>
          </a:p>
          <a:p>
            <a:endParaRPr lang="en-US" dirty="0"/>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29</a:t>
            </a:fld>
            <a:endParaRPr lang="en-US"/>
          </a:p>
        </p:txBody>
      </p:sp>
    </p:spTree>
    <p:extLst>
      <p:ext uri="{BB962C8B-B14F-4D97-AF65-F5344CB8AC3E}">
        <p14:creationId xmlns:p14="http://schemas.microsoft.com/office/powerpoint/2010/main" val="390407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up of a server network panel with lights and cables">
            <a:extLst>
              <a:ext uri="{FF2B5EF4-FFF2-40B4-BE49-F238E27FC236}">
                <a16:creationId xmlns:a16="http://schemas.microsoft.com/office/drawing/2014/main" id="{E2FA7D0A-FC9F-4093-BEFD-7038FE4311FB}"/>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10"/>
            <a:ext cx="9143999" cy="4924416"/>
          </a:xfrm>
          <a:prstGeom prst="rect">
            <a:avLst/>
          </a:prstGeom>
          <a:noFill/>
        </p:spPr>
      </p:pic>
      <p:sp>
        <p:nvSpPr>
          <p:cNvPr id="2" name="Title 1"/>
          <p:cNvSpPr>
            <a:spLocks noGrp="1"/>
          </p:cNvSpPr>
          <p:nvPr>
            <p:ph type="title"/>
          </p:nvPr>
        </p:nvSpPr>
        <p:spPr>
          <a:xfrm>
            <a:off x="332119" y="5172890"/>
            <a:ext cx="7585234" cy="927463"/>
          </a:xfrm>
        </p:spPr>
        <p:txBody>
          <a:bodyPr vert="horz" lIns="91440" tIns="45720" rIns="91440" bIns="45720" rtlCol="0" anchor="b">
            <a:normAutofit fontScale="90000"/>
          </a:bodyPr>
          <a:lstStyle/>
          <a:p>
            <a:r>
              <a:rPr lang="en-US" sz="6000" dirty="0"/>
              <a:t>Access JobX &amp; TimesheetX</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3</a:t>
            </a:fld>
            <a:endParaRPr lang="en-US"/>
          </a:p>
        </p:txBody>
      </p:sp>
    </p:spTree>
    <p:extLst>
      <p:ext uri="{BB962C8B-B14F-4D97-AF65-F5344CB8AC3E}">
        <p14:creationId xmlns:p14="http://schemas.microsoft.com/office/powerpoint/2010/main" val="24039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30</a:t>
            </a:fld>
            <a:endParaRPr lang="en-US" dirty="0"/>
          </a:p>
        </p:txBody>
      </p:sp>
      <p:sp>
        <p:nvSpPr>
          <p:cNvPr id="2" name="Title 1"/>
          <p:cNvSpPr>
            <a:spLocks noGrp="1"/>
          </p:cNvSpPr>
          <p:nvPr>
            <p:ph type="title"/>
          </p:nvPr>
        </p:nvSpPr>
        <p:spPr>
          <a:xfrm>
            <a:off x="268224" y="33089"/>
            <a:ext cx="8098536" cy="646180"/>
          </a:xfrm>
        </p:spPr>
        <p:txBody>
          <a:bodyPr>
            <a:noAutofit/>
          </a:bodyPr>
          <a:lstStyle/>
          <a:p>
            <a:r>
              <a:rPr lang="en-US" altLang="en-US" sz="3200" dirty="0"/>
              <a:t>Hire an Applicant – Select Applicant</a:t>
            </a:r>
          </a:p>
        </p:txBody>
      </p:sp>
      <p:sp>
        <p:nvSpPr>
          <p:cNvPr id="8" name="Rectangle 7"/>
          <p:cNvSpPr/>
          <p:nvPr/>
        </p:nvSpPr>
        <p:spPr>
          <a:xfrm>
            <a:off x="458580" y="4794953"/>
            <a:ext cx="8332271" cy="923330"/>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dirty="0">
                <a:solidFill>
                  <a:srgbClr val="000000"/>
                </a:solidFill>
                <a:latin typeface="Arial" panose="020B0604020202020204" pitchFamily="34" charset="0"/>
                <a:cs typeface="Arial" panose="020B0604020202020204" pitchFamily="34" charset="0"/>
              </a:rPr>
              <a:t>To hire an applicant, click on the ‘</a:t>
            </a:r>
            <a:r>
              <a:rPr lang="en-US" altLang="en-US" b="1" dirty="0">
                <a:solidFill>
                  <a:srgbClr val="000000"/>
                </a:solidFill>
                <a:latin typeface="Arial" panose="020B0604020202020204" pitchFamily="34" charset="0"/>
                <a:cs typeface="Arial" panose="020B0604020202020204" pitchFamily="34" charset="0"/>
              </a:rPr>
              <a:t>Applications</a:t>
            </a:r>
            <a:r>
              <a:rPr lang="en-US" altLang="en-US" dirty="0">
                <a:solidFill>
                  <a:srgbClr val="000000"/>
                </a:solidFill>
                <a:latin typeface="Arial" panose="020B0604020202020204" pitchFamily="34" charset="0"/>
                <a:cs typeface="Arial" panose="020B0604020202020204" pitchFamily="34" charset="0"/>
              </a:rPr>
              <a:t>’ link or select ‘</a:t>
            </a:r>
            <a:r>
              <a:rPr lang="en-US" altLang="en-US" b="1" dirty="0">
                <a:solidFill>
                  <a:srgbClr val="000000"/>
                </a:solidFill>
                <a:latin typeface="Arial" panose="020B0604020202020204" pitchFamily="34" charset="0"/>
                <a:cs typeface="Arial" panose="020B0604020202020204" pitchFamily="34" charset="0"/>
              </a:rPr>
              <a:t>Hire Applicant</a:t>
            </a:r>
            <a:r>
              <a:rPr lang="en-US" altLang="en-US" dirty="0">
                <a:solidFill>
                  <a:srgbClr val="000000"/>
                </a:solidFill>
                <a:latin typeface="Arial" panose="020B0604020202020204" pitchFamily="34" charset="0"/>
                <a:cs typeface="Arial" panose="020B0604020202020204" pitchFamily="34" charset="0"/>
              </a:rPr>
              <a:t>’ from the action drop down menu. This is also used to hire or rehire an applicant that did not submit an application. </a:t>
            </a:r>
          </a:p>
        </p:txBody>
      </p:sp>
      <p:pic>
        <p:nvPicPr>
          <p:cNvPr id="3" name="Picture 2">
            <a:extLst>
              <a:ext uri="{FF2B5EF4-FFF2-40B4-BE49-F238E27FC236}">
                <a16:creationId xmlns:a16="http://schemas.microsoft.com/office/drawing/2014/main" id="{A6A1D549-2832-4F31-A23C-DE8A64D834CC}"/>
              </a:ext>
            </a:extLst>
          </p:cNvPr>
          <p:cNvPicPr>
            <a:picLocks noChangeAspect="1"/>
          </p:cNvPicPr>
          <p:nvPr/>
        </p:nvPicPr>
        <p:blipFill rotWithShape="1">
          <a:blip r:embed="rId2"/>
          <a:srcRect t="15908"/>
          <a:stretch/>
        </p:blipFill>
        <p:spPr>
          <a:xfrm>
            <a:off x="781236" y="1595886"/>
            <a:ext cx="7457242" cy="3009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226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31</a:t>
            </a:fld>
            <a:endParaRPr lang="en-US" dirty="0"/>
          </a:p>
        </p:txBody>
      </p:sp>
      <p:sp>
        <p:nvSpPr>
          <p:cNvPr id="2" name="Title 1"/>
          <p:cNvSpPr>
            <a:spLocks noGrp="1"/>
          </p:cNvSpPr>
          <p:nvPr>
            <p:ph type="title"/>
          </p:nvPr>
        </p:nvSpPr>
        <p:spPr>
          <a:xfrm>
            <a:off x="268224" y="33089"/>
            <a:ext cx="8098536" cy="600460"/>
          </a:xfrm>
        </p:spPr>
        <p:txBody>
          <a:bodyPr>
            <a:noAutofit/>
          </a:bodyPr>
          <a:lstStyle/>
          <a:p>
            <a:r>
              <a:rPr lang="en-US" altLang="en-US" sz="3200" dirty="0"/>
              <a:t>Hire an Applicant – Select Applicant who Applied</a:t>
            </a:r>
          </a:p>
        </p:txBody>
      </p:sp>
      <p:sp>
        <p:nvSpPr>
          <p:cNvPr id="8" name="Rectangle 7"/>
          <p:cNvSpPr/>
          <p:nvPr/>
        </p:nvSpPr>
        <p:spPr>
          <a:xfrm>
            <a:off x="443399" y="5086484"/>
            <a:ext cx="7923361" cy="646331"/>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dirty="0">
                <a:solidFill>
                  <a:srgbClr val="000000"/>
                </a:solidFill>
                <a:latin typeface="Arial" panose="020B0604020202020204" pitchFamily="34" charset="0"/>
                <a:cs typeface="Arial" panose="020B0604020202020204" pitchFamily="34" charset="0"/>
              </a:rPr>
              <a:t>If you wish to hire the applicant, please select ‘</a:t>
            </a:r>
            <a:r>
              <a:rPr lang="en-US" altLang="en-US" b="1" dirty="0">
                <a:solidFill>
                  <a:srgbClr val="000000"/>
                </a:solidFill>
                <a:latin typeface="Arial" panose="020B0604020202020204" pitchFamily="34" charset="0"/>
                <a:cs typeface="Arial" panose="020B0604020202020204" pitchFamily="34" charset="0"/>
              </a:rPr>
              <a:t>Hire Applicant</a:t>
            </a:r>
            <a:r>
              <a:rPr lang="en-US" altLang="en-US" dirty="0">
                <a:solidFill>
                  <a:srgbClr val="000000"/>
                </a:solidFill>
                <a:latin typeface="Arial" panose="020B0604020202020204" pitchFamily="34" charset="0"/>
                <a:cs typeface="Arial" panose="020B0604020202020204" pitchFamily="34" charset="0"/>
              </a:rPr>
              <a:t>’ from the Actions dropdown list next to the applicant’s name you wish to hire. </a:t>
            </a:r>
          </a:p>
        </p:txBody>
      </p:sp>
      <p:pic>
        <p:nvPicPr>
          <p:cNvPr id="3" name="Picture 2">
            <a:extLst>
              <a:ext uri="{FF2B5EF4-FFF2-40B4-BE49-F238E27FC236}">
                <a16:creationId xmlns:a16="http://schemas.microsoft.com/office/drawing/2014/main" id="{B2759B0A-7E1C-470A-81E4-09E4D1D8FEFF}"/>
              </a:ext>
            </a:extLst>
          </p:cNvPr>
          <p:cNvPicPr>
            <a:picLocks noChangeAspect="1"/>
          </p:cNvPicPr>
          <p:nvPr/>
        </p:nvPicPr>
        <p:blipFill>
          <a:blip r:embed="rId2"/>
          <a:stretch>
            <a:fillRect/>
          </a:stretch>
        </p:blipFill>
        <p:spPr>
          <a:xfrm>
            <a:off x="1510315" y="1028499"/>
            <a:ext cx="5614353" cy="3907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9153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32</a:t>
            </a:fld>
            <a:endParaRPr lang="en-US" dirty="0"/>
          </a:p>
        </p:txBody>
      </p:sp>
      <p:sp>
        <p:nvSpPr>
          <p:cNvPr id="2" name="Title 1"/>
          <p:cNvSpPr>
            <a:spLocks noGrp="1"/>
          </p:cNvSpPr>
          <p:nvPr>
            <p:ph type="title"/>
          </p:nvPr>
        </p:nvSpPr>
        <p:spPr>
          <a:xfrm>
            <a:off x="229035" y="175714"/>
            <a:ext cx="8098536" cy="457200"/>
          </a:xfrm>
        </p:spPr>
        <p:txBody>
          <a:bodyPr>
            <a:noAutofit/>
          </a:bodyPr>
          <a:lstStyle/>
          <a:p>
            <a:r>
              <a:rPr lang="en-US" altLang="en-US" sz="3200" dirty="0"/>
              <a:t>Hire an Applicant – Applied to Job Posting </a:t>
            </a:r>
          </a:p>
        </p:txBody>
      </p:sp>
      <p:sp>
        <p:nvSpPr>
          <p:cNvPr id="8" name="Rectangle 7"/>
          <p:cNvSpPr/>
          <p:nvPr/>
        </p:nvSpPr>
        <p:spPr>
          <a:xfrm>
            <a:off x="548874" y="4566110"/>
            <a:ext cx="8098536" cy="1169551"/>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The applicant’s name will be automatically selected for you if you are hiring from an application. Otherwise, to hire an applicant who did not apply you will need to enter their information manually.</a:t>
            </a:r>
          </a:p>
          <a:p>
            <a:pPr lvl="0" defTabSz="457200">
              <a:spcBef>
                <a:spcPct val="0"/>
              </a:spcBef>
              <a:buClr>
                <a:srgbClr val="4AB1E4"/>
              </a:buClr>
              <a:buSzPct val="80000"/>
            </a:pPr>
            <a:endParaRPr lang="en-US" altLang="en-US" sz="14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Next, click ‘Go to Step 2’.</a:t>
            </a:r>
          </a:p>
        </p:txBody>
      </p:sp>
      <p:pic>
        <p:nvPicPr>
          <p:cNvPr id="7" name="Picture 6">
            <a:extLst>
              <a:ext uri="{FF2B5EF4-FFF2-40B4-BE49-F238E27FC236}">
                <a16:creationId xmlns:a16="http://schemas.microsoft.com/office/drawing/2014/main" id="{49FA2887-7DF7-78B5-4677-969885729A36}"/>
              </a:ext>
            </a:extLst>
          </p:cNvPr>
          <p:cNvPicPr>
            <a:picLocks noChangeAspect="1"/>
          </p:cNvPicPr>
          <p:nvPr/>
        </p:nvPicPr>
        <p:blipFill>
          <a:blip r:embed="rId2"/>
          <a:stretch>
            <a:fillRect/>
          </a:stretch>
        </p:blipFill>
        <p:spPr>
          <a:xfrm>
            <a:off x="275039" y="1481749"/>
            <a:ext cx="8372371" cy="2489385"/>
          </a:xfrm>
          <a:prstGeom prst="rect">
            <a:avLst/>
          </a:prstGeom>
          <a:ln>
            <a:solidFill>
              <a:schemeClr val="bg1">
                <a:lumMod val="50000"/>
              </a:schemeClr>
            </a:solidFill>
          </a:ln>
        </p:spPr>
      </p:pic>
    </p:spTree>
    <p:extLst>
      <p:ext uri="{BB962C8B-B14F-4D97-AF65-F5344CB8AC3E}">
        <p14:creationId xmlns:p14="http://schemas.microsoft.com/office/powerpoint/2010/main" val="340026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33</a:t>
            </a:fld>
            <a:endParaRPr lang="en-US" dirty="0"/>
          </a:p>
        </p:txBody>
      </p:sp>
      <p:sp>
        <p:nvSpPr>
          <p:cNvPr id="2" name="Title 1"/>
          <p:cNvSpPr>
            <a:spLocks noGrp="1"/>
          </p:cNvSpPr>
          <p:nvPr>
            <p:ph type="title"/>
          </p:nvPr>
        </p:nvSpPr>
        <p:spPr>
          <a:xfrm>
            <a:off x="268224" y="33089"/>
            <a:ext cx="8098536" cy="639648"/>
          </a:xfrm>
        </p:spPr>
        <p:txBody>
          <a:bodyPr>
            <a:noAutofit/>
          </a:bodyPr>
          <a:lstStyle/>
          <a:p>
            <a:r>
              <a:rPr lang="en-US" altLang="en-US" sz="3200" dirty="0"/>
              <a:t>Hire an Applicant – Verification of Student ID</a:t>
            </a:r>
          </a:p>
        </p:txBody>
      </p:sp>
      <p:sp>
        <p:nvSpPr>
          <p:cNvPr id="8" name="Rectangle 7"/>
          <p:cNvSpPr/>
          <p:nvPr/>
        </p:nvSpPr>
        <p:spPr>
          <a:xfrm>
            <a:off x="495074" y="3703523"/>
            <a:ext cx="7677376" cy="1415772"/>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The Employee’s ID provided by the applicant in their job application will be defaulted into the ID field.  If the applicant mis-keyed their student ID, you may correct their ID by typing over the pre-filled ID.  </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i="1" dirty="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b="1" i="1" dirty="0">
                <a:solidFill>
                  <a:srgbClr val="000000"/>
                </a:solidFill>
                <a:latin typeface="Arial" panose="020B0604020202020204" pitchFamily="34" charset="0"/>
                <a:cs typeface="Arial" panose="020B0604020202020204" pitchFamily="34" charset="0"/>
              </a:rPr>
              <a:t>Please note</a:t>
            </a:r>
            <a:r>
              <a:rPr lang="en-US" altLang="en-US" sz="1200" i="1" dirty="0">
                <a:solidFill>
                  <a:srgbClr val="000000"/>
                </a:solidFill>
                <a:latin typeface="Arial" panose="020B0604020202020204" pitchFamily="34" charset="0"/>
                <a:cs typeface="Arial" panose="020B0604020202020204" pitchFamily="34" charset="0"/>
              </a:rPr>
              <a:t>:  If their ID has been mis-typed, they will likely fail the hire process as the system validates against the Employee ID provided to </a:t>
            </a:r>
            <a:r>
              <a:rPr lang="en-US" altLang="en-US" sz="1200" i="1" dirty="0" err="1">
                <a:solidFill>
                  <a:srgbClr val="000000"/>
                </a:solidFill>
                <a:latin typeface="Arial" panose="020B0604020202020204" pitchFamily="34" charset="0"/>
                <a:cs typeface="Arial" panose="020B0604020202020204" pitchFamily="34" charset="0"/>
              </a:rPr>
              <a:t>JobX</a:t>
            </a:r>
            <a:r>
              <a:rPr lang="en-US" altLang="en-US" sz="1200" i="1" dirty="0">
                <a:solidFill>
                  <a:srgbClr val="000000"/>
                </a:solidFill>
                <a:latin typeface="Arial" panose="020B0604020202020204" pitchFamily="34" charset="0"/>
                <a:cs typeface="Arial" panose="020B0604020202020204" pitchFamily="34" charset="0"/>
              </a:rPr>
              <a:t> by your institution.</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Next, click ‘</a:t>
            </a:r>
            <a:r>
              <a:rPr lang="en-US" altLang="en-US" sz="1200" b="1" dirty="0">
                <a:solidFill>
                  <a:srgbClr val="000000"/>
                </a:solidFill>
                <a:latin typeface="Arial" panose="020B0604020202020204" pitchFamily="34" charset="0"/>
                <a:cs typeface="Arial" panose="020B0604020202020204" pitchFamily="34" charset="0"/>
              </a:rPr>
              <a:t>Check Employee ID</a:t>
            </a:r>
            <a:r>
              <a:rPr lang="en-US" altLang="en-US" sz="1200" dirty="0">
                <a:solidFill>
                  <a:srgbClr val="000000"/>
                </a:solidFill>
                <a:latin typeface="Arial" panose="020B0604020202020204" pitchFamily="34" charset="0"/>
                <a:cs typeface="Arial" panose="020B0604020202020204" pitchFamily="34" charset="0"/>
              </a:rPr>
              <a:t>’ to launch the hire validation service for this</a:t>
            </a:r>
            <a:r>
              <a:rPr lang="en-US" altLang="en-US" sz="1400" dirty="0">
                <a:solidFill>
                  <a:srgbClr val="000000"/>
                </a:solidFill>
                <a:latin typeface="Arial" panose="020B0604020202020204" pitchFamily="34" charset="0"/>
                <a:cs typeface="Arial" panose="020B0604020202020204" pitchFamily="34" charset="0"/>
              </a:rPr>
              <a:t> employee.</a:t>
            </a:r>
          </a:p>
        </p:txBody>
      </p:sp>
      <p:pic>
        <p:nvPicPr>
          <p:cNvPr id="6" name="Picture 5">
            <a:extLst>
              <a:ext uri="{FF2B5EF4-FFF2-40B4-BE49-F238E27FC236}">
                <a16:creationId xmlns:a16="http://schemas.microsoft.com/office/drawing/2014/main" id="{490BF843-DC44-4FEB-93E9-F0EA964EE55E}"/>
              </a:ext>
            </a:extLst>
          </p:cNvPr>
          <p:cNvPicPr>
            <a:picLocks noChangeAspect="1"/>
          </p:cNvPicPr>
          <p:nvPr/>
        </p:nvPicPr>
        <p:blipFill>
          <a:blip r:embed="rId2"/>
          <a:stretch>
            <a:fillRect/>
          </a:stretch>
        </p:blipFill>
        <p:spPr>
          <a:xfrm>
            <a:off x="615955" y="1161851"/>
            <a:ext cx="7207295" cy="2267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2090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34</a:t>
            </a:fld>
            <a:endParaRPr lang="en-US" dirty="0"/>
          </a:p>
        </p:txBody>
      </p:sp>
      <p:sp>
        <p:nvSpPr>
          <p:cNvPr id="2" name="Title 1"/>
          <p:cNvSpPr>
            <a:spLocks noGrp="1"/>
          </p:cNvSpPr>
          <p:nvPr>
            <p:ph type="title"/>
          </p:nvPr>
        </p:nvSpPr>
        <p:spPr>
          <a:xfrm>
            <a:off x="268223" y="33089"/>
            <a:ext cx="8705959" cy="668630"/>
          </a:xfrm>
        </p:spPr>
        <p:txBody>
          <a:bodyPr>
            <a:noAutofit/>
          </a:bodyPr>
          <a:lstStyle/>
          <a:p>
            <a:r>
              <a:rPr lang="en-US" altLang="en-US" sz="3200" dirty="0"/>
              <a:t>Hire an Applicant– Compliance Validation - Warning</a:t>
            </a:r>
          </a:p>
        </p:txBody>
      </p:sp>
      <p:sp>
        <p:nvSpPr>
          <p:cNvPr id="6" name="Rectangle 5"/>
          <p:cNvSpPr/>
          <p:nvPr/>
        </p:nvSpPr>
        <p:spPr>
          <a:xfrm>
            <a:off x="268223" y="1150886"/>
            <a:ext cx="3617103" cy="4524315"/>
          </a:xfrm>
          <a:prstGeom prst="rect">
            <a:avLst/>
          </a:prstGeom>
        </p:spPr>
        <p:txBody>
          <a:bodyPr wrap="square">
            <a:spAutoFit/>
          </a:bodyPr>
          <a:lstStyle/>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The system will validate the employee’s account to ensure they are eligible to be hired.</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If the employee does NOT pass one or more of the employment eligibility checks, the system will present a red X next to each eligibility requirement the employee did not meet.</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If the supervisor wishes to email the employee regarding the employment eligibility results in an effort to get them resolved, they can click the ‘Email results’ link to open an email.  The results of their validation check will be pre-filled in the body of the email.  The supervisor can type additional text in the body of the email and add other recipients of the email in the cc or bc fields.</a:t>
            </a:r>
          </a:p>
          <a:p>
            <a:pPr marL="342900" lvl="0" indent="-34290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342900" lvl="0" indent="-34290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The supervisor will need to click the ‘Continue’ button to save their hire request or Cancel if the employee cannot be hired at that point in time.</a:t>
            </a:r>
          </a:p>
        </p:txBody>
      </p:sp>
      <p:pic>
        <p:nvPicPr>
          <p:cNvPr id="3" name="Picture 2">
            <a:extLst>
              <a:ext uri="{FF2B5EF4-FFF2-40B4-BE49-F238E27FC236}">
                <a16:creationId xmlns:a16="http://schemas.microsoft.com/office/drawing/2014/main" id="{B6FC7930-694F-47DE-A28D-1154B43B7249}"/>
              </a:ext>
            </a:extLst>
          </p:cNvPr>
          <p:cNvPicPr>
            <a:picLocks noChangeAspect="1"/>
          </p:cNvPicPr>
          <p:nvPr/>
        </p:nvPicPr>
        <p:blipFill>
          <a:blip r:embed="rId2"/>
          <a:stretch>
            <a:fillRect/>
          </a:stretch>
        </p:blipFill>
        <p:spPr>
          <a:xfrm>
            <a:off x="4251526" y="1150886"/>
            <a:ext cx="4157837" cy="3458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666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35</a:t>
            </a:fld>
            <a:endParaRPr lang="en-US" dirty="0"/>
          </a:p>
        </p:txBody>
      </p:sp>
      <p:sp>
        <p:nvSpPr>
          <p:cNvPr id="10" name="Title 1">
            <a:extLst>
              <a:ext uri="{FF2B5EF4-FFF2-40B4-BE49-F238E27FC236}">
                <a16:creationId xmlns:a16="http://schemas.microsoft.com/office/drawing/2014/main" id="{8D1B1C22-0B9C-42A2-B9A4-CA5671120446}"/>
              </a:ext>
            </a:extLst>
          </p:cNvPr>
          <p:cNvSpPr>
            <a:spLocks noGrp="1"/>
          </p:cNvSpPr>
          <p:nvPr>
            <p:ph type="title"/>
          </p:nvPr>
        </p:nvSpPr>
        <p:spPr>
          <a:xfrm>
            <a:off x="310827" y="88187"/>
            <a:ext cx="8098536" cy="620054"/>
          </a:xfrm>
        </p:spPr>
        <p:txBody>
          <a:bodyPr>
            <a:noAutofit/>
          </a:bodyPr>
          <a:lstStyle/>
          <a:p>
            <a:r>
              <a:rPr lang="en-US" altLang="en-US" sz="3200" dirty="0"/>
              <a:t>Hire an Applicant– Compliance Validation - Pass</a:t>
            </a:r>
          </a:p>
        </p:txBody>
      </p:sp>
      <p:sp>
        <p:nvSpPr>
          <p:cNvPr id="6" name="Rectangle 5"/>
          <p:cNvSpPr/>
          <p:nvPr/>
        </p:nvSpPr>
        <p:spPr>
          <a:xfrm>
            <a:off x="701039" y="4816633"/>
            <a:ext cx="7522030" cy="738664"/>
          </a:xfrm>
          <a:prstGeom prst="rect">
            <a:avLst/>
          </a:prstGeom>
        </p:spPr>
        <p:txBody>
          <a:bodyPr wrap="square">
            <a:spAutoFit/>
          </a:bodyPr>
          <a:lstStyle/>
          <a:p>
            <a:pPr marL="285750" lvl="0" indent="-28575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If all the employment eligibility requirements have been successfully met, green check marks will be presented next to each eligibility requirement and a “</a:t>
            </a:r>
            <a:r>
              <a:rPr lang="en-US" altLang="en-US" sz="1400" b="1" dirty="0">
                <a:solidFill>
                  <a:srgbClr val="000000"/>
                </a:solidFill>
                <a:latin typeface="Arial" panose="020B0604020202020204" pitchFamily="34" charset="0"/>
                <a:cs typeface="Arial" panose="020B0604020202020204" pitchFamily="34" charset="0"/>
              </a:rPr>
              <a:t>Continue</a:t>
            </a:r>
            <a:r>
              <a:rPr lang="en-US" altLang="en-US" sz="1400" dirty="0">
                <a:solidFill>
                  <a:srgbClr val="000000"/>
                </a:solidFill>
                <a:latin typeface="Arial" panose="020B0604020202020204" pitchFamily="34" charset="0"/>
                <a:cs typeface="Arial" panose="020B0604020202020204" pitchFamily="34" charset="0"/>
              </a:rPr>
              <a:t>” button will be presented to continue the hire process. </a:t>
            </a:r>
          </a:p>
        </p:txBody>
      </p:sp>
      <p:pic>
        <p:nvPicPr>
          <p:cNvPr id="3" name="Picture 2">
            <a:extLst>
              <a:ext uri="{FF2B5EF4-FFF2-40B4-BE49-F238E27FC236}">
                <a16:creationId xmlns:a16="http://schemas.microsoft.com/office/drawing/2014/main" id="{063391C1-CA10-4516-9572-CB99F9F76428}"/>
              </a:ext>
            </a:extLst>
          </p:cNvPr>
          <p:cNvPicPr>
            <a:picLocks noChangeAspect="1"/>
          </p:cNvPicPr>
          <p:nvPr/>
        </p:nvPicPr>
        <p:blipFill rotWithShape="1">
          <a:blip r:embed="rId2"/>
          <a:srcRect t="11927"/>
          <a:stretch/>
        </p:blipFill>
        <p:spPr>
          <a:xfrm>
            <a:off x="1780972" y="1464816"/>
            <a:ext cx="5362163" cy="3220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915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36</a:t>
            </a:fld>
            <a:endParaRPr lang="en-US" dirty="0"/>
          </a:p>
        </p:txBody>
      </p:sp>
      <p:sp>
        <p:nvSpPr>
          <p:cNvPr id="2" name="Title 1"/>
          <p:cNvSpPr>
            <a:spLocks noGrp="1"/>
          </p:cNvSpPr>
          <p:nvPr>
            <p:ph type="title"/>
          </p:nvPr>
        </p:nvSpPr>
        <p:spPr>
          <a:xfrm>
            <a:off x="268224" y="33089"/>
            <a:ext cx="8098536" cy="652711"/>
          </a:xfrm>
        </p:spPr>
        <p:txBody>
          <a:bodyPr>
            <a:noAutofit/>
          </a:bodyPr>
          <a:lstStyle/>
          <a:p>
            <a:r>
              <a:rPr lang="en-US" altLang="en-US" sz="3200" dirty="0"/>
              <a:t>Hire an Applicant – Hire Approval Request</a:t>
            </a:r>
          </a:p>
        </p:txBody>
      </p:sp>
      <p:sp>
        <p:nvSpPr>
          <p:cNvPr id="6" name="Rectangle 5"/>
          <p:cNvSpPr/>
          <p:nvPr/>
        </p:nvSpPr>
        <p:spPr>
          <a:xfrm>
            <a:off x="268224" y="1120676"/>
            <a:ext cx="3617103" cy="1569660"/>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Data from the original job listing will be pre-filled in the Hire Request Form to reduce your data entry efforts.  </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You may edit the information prior to establishing the hire.</a:t>
            </a:r>
          </a:p>
          <a:p>
            <a:pPr lvl="0" defTabSz="457200">
              <a:spcBef>
                <a:spcPct val="0"/>
              </a:spcBef>
              <a:buClr>
                <a:schemeClr val="accent1">
                  <a:lumMod val="75000"/>
                </a:schemeClr>
              </a:buClr>
              <a:buSzPct val="80000"/>
            </a:pPr>
            <a:endParaRPr lang="en-US" altLang="en-US" sz="1200" dirty="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Click on the “</a:t>
            </a:r>
            <a:r>
              <a:rPr lang="en-US" altLang="en-US" sz="1200" b="1" dirty="0">
                <a:solidFill>
                  <a:srgbClr val="000000"/>
                </a:solidFill>
                <a:latin typeface="Arial" panose="020B0604020202020204" pitchFamily="34" charset="0"/>
                <a:cs typeface="Arial" panose="020B0604020202020204" pitchFamily="34" charset="0"/>
              </a:rPr>
              <a:t>Create Hire</a:t>
            </a:r>
            <a:r>
              <a:rPr lang="en-US" altLang="en-US" sz="1200" dirty="0">
                <a:solidFill>
                  <a:srgbClr val="000000"/>
                </a:solidFill>
                <a:latin typeface="Arial" panose="020B0604020202020204" pitchFamily="34" charset="0"/>
                <a:cs typeface="Arial" panose="020B0604020202020204" pitchFamily="34" charset="0"/>
              </a:rPr>
              <a:t>” button.</a:t>
            </a:r>
          </a:p>
        </p:txBody>
      </p:sp>
      <p:pic>
        <p:nvPicPr>
          <p:cNvPr id="3" name="Picture 2">
            <a:extLst>
              <a:ext uri="{FF2B5EF4-FFF2-40B4-BE49-F238E27FC236}">
                <a16:creationId xmlns:a16="http://schemas.microsoft.com/office/drawing/2014/main" id="{AF69BBBA-9BDA-4B97-A642-956141E97C19}"/>
              </a:ext>
            </a:extLst>
          </p:cNvPr>
          <p:cNvPicPr>
            <a:picLocks noChangeAspect="1"/>
          </p:cNvPicPr>
          <p:nvPr/>
        </p:nvPicPr>
        <p:blipFill rotWithShape="1">
          <a:blip r:embed="rId2"/>
          <a:srcRect t="5895" b="5807"/>
          <a:stretch/>
        </p:blipFill>
        <p:spPr>
          <a:xfrm>
            <a:off x="4317492" y="1120676"/>
            <a:ext cx="3633870" cy="4764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0818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dirty="0"/>
              <a:t>Hire Request - Pending</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r>
              <a:rPr lang="en-US" dirty="0"/>
              <a:t>Where do I view Pending Hire Requests?</a:t>
            </a:r>
          </a:p>
          <a:p>
            <a:endParaRPr lang="en-US" dirty="0"/>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37</a:t>
            </a:fld>
            <a:endParaRPr lang="en-US"/>
          </a:p>
        </p:txBody>
      </p:sp>
    </p:spTree>
    <p:extLst>
      <p:ext uri="{BB962C8B-B14F-4D97-AF65-F5344CB8AC3E}">
        <p14:creationId xmlns:p14="http://schemas.microsoft.com/office/powerpoint/2010/main" val="2148882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38</a:t>
            </a:fld>
            <a:endParaRPr lang="en-US" dirty="0"/>
          </a:p>
        </p:txBody>
      </p:sp>
      <p:sp>
        <p:nvSpPr>
          <p:cNvPr id="2" name="Title 1"/>
          <p:cNvSpPr>
            <a:spLocks noGrp="1"/>
          </p:cNvSpPr>
          <p:nvPr>
            <p:ph type="title"/>
          </p:nvPr>
        </p:nvSpPr>
        <p:spPr>
          <a:xfrm>
            <a:off x="261693" y="97522"/>
            <a:ext cx="8098536" cy="652711"/>
          </a:xfrm>
        </p:spPr>
        <p:txBody>
          <a:bodyPr>
            <a:noAutofit/>
          </a:bodyPr>
          <a:lstStyle/>
          <a:p>
            <a:r>
              <a:rPr lang="en-US" altLang="en-US" sz="3200" dirty="0"/>
              <a:t>Hire Requests – Pending Approval</a:t>
            </a:r>
          </a:p>
        </p:txBody>
      </p:sp>
      <p:sp>
        <p:nvSpPr>
          <p:cNvPr id="6" name="Rectangle 5"/>
          <p:cNvSpPr/>
          <p:nvPr/>
        </p:nvSpPr>
        <p:spPr>
          <a:xfrm>
            <a:off x="211157" y="4478208"/>
            <a:ext cx="8403121" cy="830997"/>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To view pending hire requests, you may click on the ‘</a:t>
            </a:r>
            <a:r>
              <a:rPr lang="en-US" altLang="en-US" sz="1200" b="1" dirty="0">
                <a:solidFill>
                  <a:srgbClr val="000000"/>
                </a:solidFill>
                <a:latin typeface="Arial" panose="020B0604020202020204" pitchFamily="34" charset="0"/>
                <a:cs typeface="Arial" panose="020B0604020202020204" pitchFamily="34" charset="0"/>
              </a:rPr>
              <a:t>JobX</a:t>
            </a:r>
            <a:r>
              <a:rPr lang="en-US" altLang="en-US" sz="1200" dirty="0">
                <a:solidFill>
                  <a:srgbClr val="000000"/>
                </a:solidFill>
                <a:latin typeface="Arial" panose="020B0604020202020204" pitchFamily="34" charset="0"/>
                <a:cs typeface="Arial" panose="020B0604020202020204" pitchFamily="34" charset="0"/>
              </a:rPr>
              <a:t>’ menu drop down and select ‘</a:t>
            </a:r>
            <a:r>
              <a:rPr lang="en-US" altLang="en-US" sz="1200" b="1" dirty="0">
                <a:solidFill>
                  <a:srgbClr val="000000"/>
                </a:solidFill>
                <a:latin typeface="Arial" panose="020B0604020202020204" pitchFamily="34" charset="0"/>
                <a:cs typeface="Arial" panose="020B0604020202020204" pitchFamily="34" charset="0"/>
              </a:rPr>
              <a:t>Hire Requests</a:t>
            </a:r>
            <a:r>
              <a:rPr lang="en-US" altLang="en-US" sz="1200" dirty="0">
                <a:solidFill>
                  <a:srgbClr val="000000"/>
                </a:solidFill>
                <a:latin typeface="Arial" panose="020B0604020202020204" pitchFamily="34" charset="0"/>
                <a:cs typeface="Arial" panose="020B0604020202020204" pitchFamily="34" charset="0"/>
              </a:rPr>
              <a:t>’.</a:t>
            </a:r>
          </a:p>
          <a:p>
            <a:pPr marL="171450" lvl="0" indent="-171450" defTabSz="457200">
              <a:spcBef>
                <a:spcPct val="0"/>
              </a:spcBef>
              <a:buClr>
                <a:schemeClr val="accent1">
                  <a:lumMod val="75000"/>
                </a:schemeClr>
              </a:buClr>
              <a:buSzPct val="80000"/>
              <a:buFont typeface="Wingdings" panose="05000000000000000000" pitchFamily="2" charset="2"/>
              <a:buChar char="Ø"/>
            </a:pPr>
            <a:endParaRPr lang="en-US" altLang="en-US" sz="1200" dirty="0">
              <a:solidFill>
                <a:srgbClr val="000000"/>
              </a:solidFill>
              <a:latin typeface="Arial" panose="020B0604020202020204" pitchFamily="34" charset="0"/>
              <a:cs typeface="Arial" panose="020B0604020202020204" pitchFamily="34" charset="0"/>
            </a:endParaRP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200" dirty="0">
                <a:solidFill>
                  <a:srgbClr val="000000"/>
                </a:solidFill>
                <a:latin typeface="Arial" panose="020B0604020202020204" pitchFamily="34" charset="0"/>
                <a:cs typeface="Arial" panose="020B0604020202020204" pitchFamily="34" charset="0"/>
              </a:rPr>
              <a:t>In the ‘</a:t>
            </a:r>
            <a:r>
              <a:rPr lang="en-US" altLang="en-US" sz="1200" b="1" dirty="0">
                <a:solidFill>
                  <a:srgbClr val="000000"/>
                </a:solidFill>
                <a:latin typeface="Arial" panose="020B0604020202020204" pitchFamily="34" charset="0"/>
                <a:cs typeface="Arial" panose="020B0604020202020204" pitchFamily="34" charset="0"/>
              </a:rPr>
              <a:t>Action</a:t>
            </a:r>
            <a:r>
              <a:rPr lang="en-US" altLang="en-US" sz="1200" dirty="0">
                <a:solidFill>
                  <a:srgbClr val="000000"/>
                </a:solidFill>
                <a:latin typeface="Arial" panose="020B0604020202020204" pitchFamily="34" charset="0"/>
                <a:cs typeface="Arial" panose="020B0604020202020204" pitchFamily="34" charset="0"/>
              </a:rPr>
              <a:t>’ drop down, you have the option to ‘</a:t>
            </a:r>
            <a:r>
              <a:rPr lang="en-US" altLang="en-US" sz="1200" b="1" dirty="0">
                <a:solidFill>
                  <a:srgbClr val="000000"/>
                </a:solidFill>
                <a:latin typeface="Arial" panose="020B0604020202020204" pitchFamily="34" charset="0"/>
                <a:cs typeface="Arial" panose="020B0604020202020204" pitchFamily="34" charset="0"/>
              </a:rPr>
              <a:t>Preview’</a:t>
            </a:r>
            <a:r>
              <a:rPr lang="en-US" altLang="en-US" sz="1200" dirty="0">
                <a:solidFill>
                  <a:srgbClr val="000000"/>
                </a:solidFill>
                <a:latin typeface="Arial" panose="020B0604020202020204" pitchFamily="34" charset="0"/>
                <a:cs typeface="Arial" panose="020B0604020202020204" pitchFamily="34" charset="0"/>
              </a:rPr>
              <a:t> the hire information, ‘</a:t>
            </a:r>
            <a:r>
              <a:rPr lang="en-US" altLang="en-US" sz="1200" b="1" dirty="0">
                <a:solidFill>
                  <a:srgbClr val="000000"/>
                </a:solidFill>
                <a:latin typeface="Arial" panose="020B0604020202020204" pitchFamily="34" charset="0"/>
                <a:cs typeface="Arial" panose="020B0604020202020204" pitchFamily="34" charset="0"/>
              </a:rPr>
              <a:t>Cancel’</a:t>
            </a:r>
            <a:r>
              <a:rPr lang="en-US" altLang="en-US" sz="1200" dirty="0">
                <a:solidFill>
                  <a:srgbClr val="000000"/>
                </a:solidFill>
                <a:latin typeface="Arial" panose="020B0604020202020204" pitchFamily="34" charset="0"/>
                <a:cs typeface="Arial" panose="020B0604020202020204" pitchFamily="34" charset="0"/>
              </a:rPr>
              <a:t> the hire, or send a follow-up ‘</a:t>
            </a:r>
            <a:r>
              <a:rPr lang="en-US" altLang="en-US" sz="1200" b="1" dirty="0">
                <a:solidFill>
                  <a:srgbClr val="000000"/>
                </a:solidFill>
                <a:latin typeface="Arial" panose="020B0604020202020204" pitchFamily="34" charset="0"/>
                <a:cs typeface="Arial" panose="020B0604020202020204" pitchFamily="34" charset="0"/>
              </a:rPr>
              <a:t>Email’</a:t>
            </a:r>
            <a:r>
              <a:rPr lang="en-US" altLang="en-US" sz="1200" dirty="0">
                <a:solidFill>
                  <a:srgbClr val="000000"/>
                </a:solidFill>
                <a:latin typeface="Arial" panose="020B0604020202020204" pitchFamily="34" charset="0"/>
                <a:cs typeface="Arial" panose="020B0604020202020204" pitchFamily="34" charset="0"/>
              </a:rPr>
              <a:t> to the student from this dashboard.</a:t>
            </a:r>
          </a:p>
        </p:txBody>
      </p:sp>
      <p:pic>
        <p:nvPicPr>
          <p:cNvPr id="8" name="Picture 7">
            <a:extLst>
              <a:ext uri="{FF2B5EF4-FFF2-40B4-BE49-F238E27FC236}">
                <a16:creationId xmlns:a16="http://schemas.microsoft.com/office/drawing/2014/main" id="{260142DE-4CCB-254F-7A83-3B52520825A1}"/>
              </a:ext>
            </a:extLst>
          </p:cNvPr>
          <p:cNvPicPr>
            <a:picLocks noChangeAspect="1"/>
          </p:cNvPicPr>
          <p:nvPr/>
        </p:nvPicPr>
        <p:blipFill>
          <a:blip r:embed="rId2"/>
          <a:stretch>
            <a:fillRect/>
          </a:stretch>
        </p:blipFill>
        <p:spPr>
          <a:xfrm>
            <a:off x="246329" y="1084703"/>
            <a:ext cx="8367949" cy="3077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991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39</a:t>
            </a:fld>
            <a:endParaRPr lang="en-US" dirty="0"/>
          </a:p>
        </p:txBody>
      </p:sp>
      <p:sp>
        <p:nvSpPr>
          <p:cNvPr id="2" name="Title 1"/>
          <p:cNvSpPr>
            <a:spLocks noGrp="1"/>
          </p:cNvSpPr>
          <p:nvPr>
            <p:ph type="title"/>
          </p:nvPr>
        </p:nvSpPr>
        <p:spPr>
          <a:xfrm>
            <a:off x="261693" y="97522"/>
            <a:ext cx="8098536" cy="652711"/>
          </a:xfrm>
        </p:spPr>
        <p:txBody>
          <a:bodyPr>
            <a:noAutofit/>
          </a:bodyPr>
          <a:lstStyle/>
          <a:p>
            <a:r>
              <a:rPr lang="en-US" altLang="en-US" sz="3200" dirty="0"/>
              <a:t>Hire Approval Email  – Pending Acceptance</a:t>
            </a:r>
          </a:p>
        </p:txBody>
      </p:sp>
      <p:sp>
        <p:nvSpPr>
          <p:cNvPr id="6" name="Rectangle 5"/>
          <p:cNvSpPr/>
          <p:nvPr/>
        </p:nvSpPr>
        <p:spPr>
          <a:xfrm>
            <a:off x="93832" y="933647"/>
            <a:ext cx="8403121" cy="954107"/>
          </a:xfrm>
          <a:prstGeom prst="rect">
            <a:avLst/>
          </a:prstGeom>
        </p:spPr>
        <p:txBody>
          <a:bodyPr wrap="square">
            <a:spAutoFit/>
          </a:bodyPr>
          <a:lstStyle/>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When the student has been approved to work you will receive the following email. </a:t>
            </a: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The student will need to accept the offer before they are officially hired. </a:t>
            </a:r>
          </a:p>
          <a:p>
            <a:pPr marL="171450" lvl="0" indent="-171450" defTabSz="457200">
              <a:spcBef>
                <a:spcPct val="0"/>
              </a:spcBef>
              <a:buClr>
                <a:schemeClr val="accent1">
                  <a:lumMod val="75000"/>
                </a:schemeClr>
              </a:buClr>
              <a:buSzPct val="80000"/>
              <a:buFont typeface="Wingdings" panose="05000000000000000000" pitchFamily="2" charset="2"/>
              <a:buChar char="Ø"/>
            </a:pPr>
            <a:r>
              <a:rPr lang="en-US" altLang="en-US" sz="1400" dirty="0">
                <a:solidFill>
                  <a:srgbClr val="000000"/>
                </a:solidFill>
                <a:latin typeface="Arial" panose="020B0604020202020204" pitchFamily="34" charset="0"/>
                <a:cs typeface="Arial" panose="020B0604020202020204" pitchFamily="34" charset="0"/>
              </a:rPr>
              <a:t>You may follow up with these students on acceptance of the position through the ‘</a:t>
            </a:r>
            <a:r>
              <a:rPr lang="en-US" altLang="en-US" sz="1400" b="1" dirty="0">
                <a:solidFill>
                  <a:srgbClr val="000000"/>
                </a:solidFill>
                <a:latin typeface="Arial" panose="020B0604020202020204" pitchFamily="34" charset="0"/>
                <a:cs typeface="Arial" panose="020B0604020202020204" pitchFamily="34" charset="0"/>
              </a:rPr>
              <a:t>JobX</a:t>
            </a:r>
            <a:r>
              <a:rPr lang="en-US" altLang="en-US" sz="1400" dirty="0">
                <a:solidFill>
                  <a:srgbClr val="000000"/>
                </a:solidFill>
                <a:latin typeface="Arial" panose="020B0604020202020204" pitchFamily="34" charset="0"/>
                <a:cs typeface="Arial" panose="020B0604020202020204" pitchFamily="34" charset="0"/>
              </a:rPr>
              <a:t>’ menu item ‘</a:t>
            </a:r>
            <a:r>
              <a:rPr lang="en-US" altLang="en-US" sz="1400" b="1" dirty="0">
                <a:solidFill>
                  <a:srgbClr val="000000"/>
                </a:solidFill>
                <a:latin typeface="Arial" panose="020B0604020202020204" pitchFamily="34" charset="0"/>
                <a:cs typeface="Arial" panose="020B0604020202020204" pitchFamily="34" charset="0"/>
              </a:rPr>
              <a:t>Hire</a:t>
            </a:r>
            <a:r>
              <a:rPr lang="en-US" altLang="en-US" sz="1400" dirty="0">
                <a:solidFill>
                  <a:srgbClr val="000000"/>
                </a:solidFill>
                <a:latin typeface="Arial" panose="020B0604020202020204" pitchFamily="34" charset="0"/>
                <a:cs typeface="Arial" panose="020B0604020202020204" pitchFamily="34" charset="0"/>
              </a:rPr>
              <a:t> </a:t>
            </a:r>
            <a:r>
              <a:rPr lang="en-US" altLang="en-US" sz="1400" b="1" dirty="0">
                <a:solidFill>
                  <a:srgbClr val="000000"/>
                </a:solidFill>
                <a:latin typeface="Arial" panose="020B0604020202020204" pitchFamily="34" charset="0"/>
                <a:cs typeface="Arial" panose="020B0604020202020204" pitchFamily="34" charset="0"/>
              </a:rPr>
              <a:t>Requests</a:t>
            </a:r>
            <a:r>
              <a:rPr lang="en-US" altLang="en-US" sz="1400" dirty="0">
                <a:solidFill>
                  <a:srgbClr val="00000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E3DE38E0-9713-4FE5-9222-FC84D0EB18C8}"/>
              </a:ext>
            </a:extLst>
          </p:cNvPr>
          <p:cNvPicPr>
            <a:picLocks noChangeAspect="1"/>
          </p:cNvPicPr>
          <p:nvPr/>
        </p:nvPicPr>
        <p:blipFill>
          <a:blip r:embed="rId2"/>
          <a:stretch>
            <a:fillRect/>
          </a:stretch>
        </p:blipFill>
        <p:spPr>
          <a:xfrm>
            <a:off x="1742176" y="2077480"/>
            <a:ext cx="5659648" cy="3521104"/>
          </a:xfrm>
          <a:prstGeom prst="rect">
            <a:avLst/>
          </a:prstGeom>
        </p:spPr>
      </p:pic>
      <p:sp>
        <p:nvSpPr>
          <p:cNvPr id="7" name="Rectangle 6">
            <a:extLst>
              <a:ext uri="{FF2B5EF4-FFF2-40B4-BE49-F238E27FC236}">
                <a16:creationId xmlns:a16="http://schemas.microsoft.com/office/drawing/2014/main" id="{6C67C1CB-8D4C-45F4-93AA-EB5A8F1DF148}"/>
              </a:ext>
            </a:extLst>
          </p:cNvPr>
          <p:cNvSpPr/>
          <p:nvPr/>
        </p:nvSpPr>
        <p:spPr>
          <a:xfrm>
            <a:off x="3102864" y="4011168"/>
            <a:ext cx="1962912"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917FBF-F5B9-4F1F-8F84-5200A3E9FCE9}"/>
              </a:ext>
            </a:extLst>
          </p:cNvPr>
          <p:cNvSpPr/>
          <p:nvPr/>
        </p:nvSpPr>
        <p:spPr>
          <a:xfrm>
            <a:off x="3182112" y="4353294"/>
            <a:ext cx="1962912" cy="164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40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70584"/>
            <a:ext cx="2400300" cy="701041"/>
          </a:xfrm>
        </p:spPr>
        <p:txBody>
          <a:bodyPr anchor="b">
            <a:normAutofit fontScale="90000"/>
          </a:bodyPr>
          <a:lstStyle/>
          <a:p>
            <a:r>
              <a:rPr lang="en-US" altLang="en-US" dirty="0"/>
              <a:t>Access JobX &amp; TimesheetX</a:t>
            </a:r>
          </a:p>
        </p:txBody>
      </p:sp>
      <p:sp>
        <p:nvSpPr>
          <p:cNvPr id="10" name="Content Placeholder 2"/>
          <p:cNvSpPr>
            <a:spLocks noGrp="1"/>
          </p:cNvSpPr>
          <p:nvPr>
            <p:ph type="body" sz="half" idx="2"/>
          </p:nvPr>
        </p:nvSpPr>
        <p:spPr>
          <a:xfrm>
            <a:off x="252412" y="1933747"/>
            <a:ext cx="2581275" cy="2613487"/>
          </a:xfrm>
        </p:spPr>
        <p:txBody>
          <a:bodyPr>
            <a:normAutofit/>
          </a:bodyPr>
          <a:lstStyle/>
          <a:p>
            <a:pPr>
              <a:spcBef>
                <a:spcPct val="0"/>
              </a:spcBef>
            </a:pPr>
            <a:r>
              <a:rPr lang="en-US" altLang="en-US" sz="1800" dirty="0"/>
              <a:t>Navigate to your school’s customized JobX/</a:t>
            </a:r>
            <a:r>
              <a:rPr lang="en-US" altLang="en-US" sz="1800" dirty="0" err="1"/>
              <a:t>TimesheetX</a:t>
            </a:r>
            <a:r>
              <a:rPr lang="en-US" altLang="en-US" sz="1800" dirty="0"/>
              <a:t> Site.</a:t>
            </a:r>
          </a:p>
          <a:p>
            <a:pPr>
              <a:spcBef>
                <a:spcPct val="0"/>
              </a:spcBef>
            </a:pPr>
            <a:endParaRPr lang="en-US" altLang="en-US" sz="1800" dirty="0"/>
          </a:p>
          <a:p>
            <a:pPr>
              <a:spcBef>
                <a:spcPct val="0"/>
              </a:spcBef>
            </a:pPr>
            <a:r>
              <a:rPr lang="en-US" altLang="en-US" sz="1800" dirty="0"/>
              <a:t>Then click on the </a:t>
            </a:r>
          </a:p>
          <a:p>
            <a:pPr>
              <a:spcBef>
                <a:spcPct val="0"/>
              </a:spcBef>
            </a:pPr>
            <a:r>
              <a:rPr lang="en-US" altLang="en-US" sz="1800" dirty="0"/>
              <a:t>‘Supervisors’ link.</a:t>
            </a:r>
          </a:p>
        </p:txBody>
      </p:sp>
      <p:sp>
        <p:nvSpPr>
          <p:cNvPr id="4" name="Footer Placeholder 3"/>
          <p:cNvSpPr>
            <a:spLocks noGrp="1"/>
          </p:cNvSpPr>
          <p:nvPr>
            <p:ph type="ftr" sz="quarter" idx="11"/>
          </p:nvPr>
        </p:nvSpPr>
        <p:spPr>
          <a:xfrm>
            <a:off x="3600450" y="6459786"/>
            <a:ext cx="3486150" cy="365125"/>
          </a:xfrm>
        </p:spPr>
        <p:txBody>
          <a:bodyPr anchor="ctr">
            <a:normAutofit/>
          </a:bodyPr>
          <a:lstStyle/>
          <a:p>
            <a:pPr>
              <a:lnSpc>
                <a:spcPct val="90000"/>
              </a:lnSpc>
              <a:spcAft>
                <a:spcPts val="600"/>
              </a:spcAft>
            </a:pPr>
            <a:r>
              <a:rPr lang="en-US" dirty="0"/>
              <a:t>NGWeb Solutions, LLC - Confidential and  Proprietary - Do not share without permission</a:t>
            </a:r>
            <a:endParaRPr lang="en-US"/>
          </a:p>
        </p:txBody>
      </p:sp>
      <p:sp>
        <p:nvSpPr>
          <p:cNvPr id="5" name="Slide Number Placeholder 4"/>
          <p:cNvSpPr>
            <a:spLocks noGrp="1"/>
          </p:cNvSpPr>
          <p:nvPr>
            <p:ph type="sldNum" sz="quarter" idx="12"/>
          </p:nvPr>
        </p:nvSpPr>
        <p:spPr>
          <a:xfrm>
            <a:off x="7425344" y="6459786"/>
            <a:ext cx="984019" cy="365125"/>
          </a:xfrm>
        </p:spPr>
        <p:txBody>
          <a:bodyPr anchor="ctr">
            <a:normAutofit/>
          </a:bodyPr>
          <a:lstStyle/>
          <a:p>
            <a:pPr>
              <a:spcAft>
                <a:spcPts val="600"/>
              </a:spcAft>
            </a:pPr>
            <a:fld id="{AFBC034E-ACCC-4B1D-A181-8A8AEE407FC0}" type="slidenum">
              <a:rPr lang="en-US" smtClean="0"/>
              <a:pPr>
                <a:spcAft>
                  <a:spcPts val="600"/>
                </a:spcAft>
              </a:pPr>
              <a:t>4</a:t>
            </a:fld>
            <a:endParaRPr lang="en-US"/>
          </a:p>
        </p:txBody>
      </p:sp>
      <p:sp>
        <p:nvSpPr>
          <p:cNvPr id="3" name="Content Placeholder 2">
            <a:extLst>
              <a:ext uri="{FF2B5EF4-FFF2-40B4-BE49-F238E27FC236}">
                <a16:creationId xmlns:a16="http://schemas.microsoft.com/office/drawing/2014/main" id="{5A1EFDDA-5105-4E2B-B369-D96F8B0F43F9}"/>
              </a:ext>
            </a:extLst>
          </p:cNvPr>
          <p:cNvSpPr txBox="1">
            <a:spLocks/>
          </p:cNvSpPr>
          <p:nvPr/>
        </p:nvSpPr>
        <p:spPr>
          <a:xfrm>
            <a:off x="3410678" y="4686498"/>
            <a:ext cx="4998685" cy="7345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pPr>
            <a:r>
              <a:rPr lang="en-US" altLang="en-US" sz="1400" dirty="0">
                <a:solidFill>
                  <a:srgbClr val="000000"/>
                </a:solidFill>
              </a:rPr>
              <a:t>Southern University JobX/TimesheetX Site: </a:t>
            </a:r>
          </a:p>
          <a:p>
            <a:pPr>
              <a:spcBef>
                <a:spcPct val="0"/>
              </a:spcBef>
            </a:pPr>
            <a:r>
              <a:rPr lang="en-US" sz="1400" dirty="0">
                <a:solidFill>
                  <a:srgbClr val="000000"/>
                </a:solidFill>
              </a:rPr>
              <a:t>https://subr.studentemployment.ngwebsolutions.com/</a:t>
            </a:r>
          </a:p>
          <a:p>
            <a:pPr marL="0" indent="0">
              <a:spcBef>
                <a:spcPct val="0"/>
              </a:spcBef>
              <a:buNone/>
            </a:pPr>
            <a:endParaRPr lang="en-US" sz="1400" dirty="0"/>
          </a:p>
        </p:txBody>
      </p:sp>
      <p:pic>
        <p:nvPicPr>
          <p:cNvPr id="8" name="Picture 7">
            <a:extLst>
              <a:ext uri="{FF2B5EF4-FFF2-40B4-BE49-F238E27FC236}">
                <a16:creationId xmlns:a16="http://schemas.microsoft.com/office/drawing/2014/main" id="{A48C0D04-3612-296D-7B83-E5A7D0E0130A}"/>
              </a:ext>
            </a:extLst>
          </p:cNvPr>
          <p:cNvPicPr>
            <a:picLocks noChangeAspect="1"/>
          </p:cNvPicPr>
          <p:nvPr/>
        </p:nvPicPr>
        <p:blipFill>
          <a:blip r:embed="rId2"/>
          <a:stretch>
            <a:fillRect/>
          </a:stretch>
        </p:blipFill>
        <p:spPr>
          <a:xfrm>
            <a:off x="3248818" y="241539"/>
            <a:ext cx="5322403" cy="414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5816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6CF25-7C96-4A61-9AC4-0A6FC4CF9F5C}"/>
              </a:ext>
            </a:extLst>
          </p:cNvPr>
          <p:cNvSpPr/>
          <p:nvPr/>
        </p:nvSpPr>
        <p:spPr>
          <a:xfrm>
            <a:off x="0" y="-1082"/>
            <a:ext cx="9144000" cy="631398"/>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1">
            <a:extLst>
              <a:ext uri="{FF2B5EF4-FFF2-40B4-BE49-F238E27FC236}">
                <a16:creationId xmlns:a16="http://schemas.microsoft.com/office/drawing/2014/main" id="{780715B5-E6AD-43BA-B683-8EE7781E4F82}"/>
              </a:ext>
            </a:extLst>
          </p:cNvPr>
          <p:cNvSpPr txBox="1">
            <a:spLocks/>
          </p:cNvSpPr>
          <p:nvPr/>
        </p:nvSpPr>
        <p:spPr>
          <a:xfrm>
            <a:off x="108960" y="51008"/>
            <a:ext cx="7886700" cy="5272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solidFill>
                  <a:schemeClr val="bg1"/>
                </a:solidFill>
              </a:rPr>
              <a:t>Final Approval</a:t>
            </a:r>
          </a:p>
        </p:txBody>
      </p:sp>
      <p:sp>
        <p:nvSpPr>
          <p:cNvPr id="14" name="TextBox 13">
            <a:extLst>
              <a:ext uri="{FF2B5EF4-FFF2-40B4-BE49-F238E27FC236}">
                <a16:creationId xmlns:a16="http://schemas.microsoft.com/office/drawing/2014/main" id="{D85D63DE-82E6-44C0-A4D3-7F73647CB0E9}"/>
              </a:ext>
            </a:extLst>
          </p:cNvPr>
          <p:cNvSpPr txBox="1"/>
          <p:nvPr/>
        </p:nvSpPr>
        <p:spPr>
          <a:xfrm>
            <a:off x="73822" y="780004"/>
            <a:ext cx="8590547" cy="253916"/>
          </a:xfrm>
          <a:prstGeom prst="rect">
            <a:avLst/>
          </a:prstGeom>
          <a:noFill/>
        </p:spPr>
        <p:txBody>
          <a:bodyPr wrap="square" rtlCol="0">
            <a:spAutoFit/>
          </a:bodyPr>
          <a:lstStyle/>
          <a:p>
            <a:pPr marL="171450" lvl="0" indent="-171450" defTabSz="451247">
              <a:buFont typeface="Wingdings" panose="05000000000000000000" pitchFamily="2" charset="2"/>
              <a:buChar char="Ø"/>
              <a:defRPr/>
            </a:pPr>
            <a:r>
              <a:rPr lang="en-US" sz="1050" dirty="0">
                <a:solidFill>
                  <a:prstClr val="black"/>
                </a:solidFill>
                <a:latin typeface="Arial" panose="020B0604020202020204" pitchFamily="34" charset="0"/>
                <a:cs typeface="Arial" panose="020B0604020202020204" pitchFamily="34" charset="0"/>
              </a:rPr>
              <a:t>Students are not approved to work, until they receive a Hire Approval e-mail stating they may begin work. </a:t>
            </a:r>
            <a:endParaRPr kumimoji="0" lang="en-US" sz="105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C1F97626-7E1A-4E0B-9496-393A14B749A8}"/>
              </a:ext>
            </a:extLst>
          </p:cNvPr>
          <p:cNvSpPr/>
          <p:nvPr/>
        </p:nvSpPr>
        <p:spPr>
          <a:xfrm>
            <a:off x="6181525" y="3429000"/>
            <a:ext cx="1105604" cy="362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Graphic 9" descr="School boy">
            <a:extLst>
              <a:ext uri="{FF2B5EF4-FFF2-40B4-BE49-F238E27FC236}">
                <a16:creationId xmlns:a16="http://schemas.microsoft.com/office/drawing/2014/main" id="{392D19ED-83D5-4C99-B326-F5AC614230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129" y="2694432"/>
            <a:ext cx="1624525" cy="1624525"/>
          </a:xfrm>
          <a:prstGeom prst="rect">
            <a:avLst/>
          </a:prstGeom>
        </p:spPr>
      </p:pic>
      <p:pic>
        <p:nvPicPr>
          <p:cNvPr id="11" name="Picture 10">
            <a:extLst>
              <a:ext uri="{FF2B5EF4-FFF2-40B4-BE49-F238E27FC236}">
                <a16:creationId xmlns:a16="http://schemas.microsoft.com/office/drawing/2014/main" id="{EC71D5B1-DF40-4274-88C2-1AE8CA8A0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805" y="3037981"/>
            <a:ext cx="1486118" cy="854984"/>
          </a:xfrm>
          <a:prstGeom prst="rect">
            <a:avLst/>
          </a:prstGeom>
        </p:spPr>
      </p:pic>
      <p:sp>
        <p:nvSpPr>
          <p:cNvPr id="12" name="Arrow: Right 11">
            <a:extLst>
              <a:ext uri="{FF2B5EF4-FFF2-40B4-BE49-F238E27FC236}">
                <a16:creationId xmlns:a16="http://schemas.microsoft.com/office/drawing/2014/main" id="{E2621193-7520-43EF-A11C-36DE7BB4917B}"/>
              </a:ext>
            </a:extLst>
          </p:cNvPr>
          <p:cNvSpPr/>
          <p:nvPr/>
        </p:nvSpPr>
        <p:spPr>
          <a:xfrm>
            <a:off x="2301042" y="3429000"/>
            <a:ext cx="1043156" cy="362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Graphic 12" descr="Email">
            <a:extLst>
              <a:ext uri="{FF2B5EF4-FFF2-40B4-BE49-F238E27FC236}">
                <a16:creationId xmlns:a16="http://schemas.microsoft.com/office/drawing/2014/main" id="{EF05F795-B3C7-4125-AB7A-0A2C56E6A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4501" y="2815068"/>
            <a:ext cx="1227864" cy="1227864"/>
          </a:xfrm>
          <a:prstGeom prst="rect">
            <a:avLst/>
          </a:prstGeom>
        </p:spPr>
      </p:pic>
    </p:spTree>
    <p:extLst>
      <p:ext uri="{BB962C8B-B14F-4D97-AF65-F5344CB8AC3E}">
        <p14:creationId xmlns:p14="http://schemas.microsoft.com/office/powerpoint/2010/main" val="2432800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34785035-3B97-4F9A-AB3D-2BE8C5D839EE}"/>
              </a:ext>
            </a:extLst>
          </p:cNvPr>
          <p:cNvSpPr>
            <a:spLocks noGrp="1"/>
          </p:cNvSpPr>
          <p:nvPr>
            <p:ph type="ftr" sz="quarter" idx="11"/>
          </p:nvPr>
        </p:nvSpPr>
        <p:spPr>
          <a:xfrm>
            <a:off x="2764639" y="6459786"/>
            <a:ext cx="3617103" cy="365125"/>
          </a:xfrm>
        </p:spPr>
        <p:txBody>
          <a:bodyPr/>
          <a:lstStyle/>
          <a:p>
            <a:pPr>
              <a:spcAft>
                <a:spcPts val="600"/>
              </a:spcAft>
            </a:pPr>
            <a:r>
              <a:rPr lang="en-US"/>
              <a:t>NGWeb Solutions, LLC - Confidential and  Proprietary - Do not share without permission</a:t>
            </a:r>
          </a:p>
        </p:txBody>
      </p:sp>
      <p:sp>
        <p:nvSpPr>
          <p:cNvPr id="18" name="Slide Number Placeholder 2">
            <a:extLst>
              <a:ext uri="{FF2B5EF4-FFF2-40B4-BE49-F238E27FC236}">
                <a16:creationId xmlns:a16="http://schemas.microsoft.com/office/drawing/2014/main" id="{8559391E-2AF7-400A-A49C-381459CACF68}"/>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41</a:t>
            </a:fld>
            <a:endParaRPr lang="en-US"/>
          </a:p>
        </p:txBody>
      </p:sp>
      <p:sp>
        <p:nvSpPr>
          <p:cNvPr id="5" name="Rectangle 9"/>
          <p:cNvSpPr>
            <a:spLocks noChangeArrowheads="1"/>
          </p:cNvSpPr>
          <p:nvPr/>
        </p:nvSpPr>
        <p:spPr bwMode="auto">
          <a:xfrm>
            <a:off x="614172" y="1886939"/>
            <a:ext cx="4486148" cy="3226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r>
              <a:rPr lang="en-US" altLang="en-US" sz="2400" b="1" dirty="0">
                <a:latin typeface="+mn-lt"/>
              </a:rPr>
              <a:t>Please contact the Human Resources at:</a:t>
            </a: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r>
              <a:rPr lang="en-US" altLang="en-US" sz="2400" b="1" dirty="0">
                <a:latin typeface="+mn-lt"/>
              </a:rPr>
              <a:t>studentemployments@subr.edu</a:t>
            </a: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kumimoji="0" lang="en-US" altLang="en-US" sz="2400" b="1" i="0" u="none" strike="noStrike" cap="none" spc="0" normalizeH="0" baseline="0" noProof="0" dirty="0">
              <a:ln>
                <a:noFill/>
              </a:ln>
              <a:solidFill>
                <a:srgbClr val="FF0000"/>
              </a:solidFill>
              <a:effectLst/>
              <a:uLnTx/>
              <a:uFillTx/>
              <a:latin typeface="+mn-lt"/>
            </a:endParaRPr>
          </a:p>
        </p:txBody>
      </p:sp>
      <p:pic>
        <p:nvPicPr>
          <p:cNvPr id="11" name="Picture 10" descr="Help">
            <a:extLst>
              <a:ext uri="{FF2B5EF4-FFF2-40B4-BE49-F238E27FC236}">
                <a16:creationId xmlns:a16="http://schemas.microsoft.com/office/drawing/2014/main" id="{E32E711C-650A-4919-A1B8-A42A32B14B45}"/>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63440" y="1588855"/>
            <a:ext cx="3703320" cy="3703320"/>
          </a:xfrm>
          <a:prstGeom prst="rect">
            <a:avLst/>
          </a:prstGeom>
          <a:noFill/>
        </p:spPr>
      </p:pic>
      <p:sp>
        <p:nvSpPr>
          <p:cNvPr id="3" name="Rectangle 9"/>
          <p:cNvSpPr>
            <a:spLocks noChangeArrowheads="1"/>
          </p:cNvSpPr>
          <p:nvPr/>
        </p:nvSpPr>
        <p:spPr bwMode="auto">
          <a:xfrm>
            <a:off x="268224" y="33089"/>
            <a:ext cx="8098536" cy="6862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85000"/>
              </a:lnSpc>
              <a:spcBef>
                <a:spcPct val="0"/>
              </a:spcBef>
              <a:spcAft>
                <a:spcPts val="600"/>
              </a:spcAft>
              <a:buClrTx/>
              <a:buSzTx/>
              <a:buNone/>
              <a:tabLst/>
              <a:defRPr/>
            </a:pPr>
            <a:r>
              <a:rPr kumimoji="0" lang="en-US" altLang="en-US" sz="4400" b="1" i="0" u="none" strike="noStrike" kern="1200" cap="none" spc="-50" normalizeH="0" baseline="0" noProof="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2868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5</a:t>
            </a:fld>
            <a:endParaRPr lang="en-US" dirty="0"/>
          </a:p>
        </p:txBody>
      </p:sp>
      <p:sp>
        <p:nvSpPr>
          <p:cNvPr id="10" name="Content Placeholder 2"/>
          <p:cNvSpPr>
            <a:spLocks noGrp="1"/>
          </p:cNvSpPr>
          <p:nvPr>
            <p:ph idx="1"/>
          </p:nvPr>
        </p:nvSpPr>
        <p:spPr>
          <a:xfrm>
            <a:off x="387096" y="4692179"/>
            <a:ext cx="8369807" cy="725506"/>
          </a:xfrm>
        </p:spPr>
        <p:txBody>
          <a:bodyPr>
            <a:normAutofit/>
          </a:bodyPr>
          <a:lstStyle/>
          <a:p>
            <a:pPr>
              <a:spcBef>
                <a:spcPct val="0"/>
              </a:spcBef>
            </a:pPr>
            <a:r>
              <a:rPr lang="en-US" altLang="en-US" sz="1900" dirty="0">
                <a:solidFill>
                  <a:schemeClr val="tx1"/>
                </a:solidFill>
                <a:cs typeface="+mn-cs"/>
              </a:rPr>
              <a:t>After access approval, click the ‘</a:t>
            </a:r>
            <a:r>
              <a:rPr lang="en-US" altLang="en-US" sz="1900" b="1" dirty="0">
                <a:solidFill>
                  <a:schemeClr val="tx1"/>
                </a:solidFill>
                <a:cs typeface="+mn-cs"/>
              </a:rPr>
              <a:t>JobX Login</a:t>
            </a:r>
            <a:r>
              <a:rPr lang="en-US" altLang="en-US" sz="1900" dirty="0">
                <a:solidFill>
                  <a:schemeClr val="tx1"/>
                </a:solidFill>
                <a:cs typeface="+mn-cs"/>
              </a:rPr>
              <a:t>’ link to login to the system to land on the Job Control Panel.</a:t>
            </a:r>
          </a:p>
        </p:txBody>
      </p:sp>
      <p:sp>
        <p:nvSpPr>
          <p:cNvPr id="2" name="Title 1"/>
          <p:cNvSpPr>
            <a:spLocks noGrp="1"/>
          </p:cNvSpPr>
          <p:nvPr>
            <p:ph type="title"/>
          </p:nvPr>
        </p:nvSpPr>
        <p:spPr/>
        <p:txBody>
          <a:bodyPr>
            <a:noAutofit/>
          </a:bodyPr>
          <a:lstStyle/>
          <a:p>
            <a:r>
              <a:rPr lang="en-US" altLang="en-US" dirty="0"/>
              <a:t>On-Campus Supervisor JobX Login</a:t>
            </a:r>
          </a:p>
        </p:txBody>
      </p:sp>
      <p:pic>
        <p:nvPicPr>
          <p:cNvPr id="6" name="Picture 5">
            <a:extLst>
              <a:ext uri="{FF2B5EF4-FFF2-40B4-BE49-F238E27FC236}">
                <a16:creationId xmlns:a16="http://schemas.microsoft.com/office/drawing/2014/main" id="{DCB7BFCC-E350-6C87-507F-C18A8D1EBB53}"/>
              </a:ext>
            </a:extLst>
          </p:cNvPr>
          <p:cNvPicPr>
            <a:picLocks noChangeAspect="1"/>
          </p:cNvPicPr>
          <p:nvPr/>
        </p:nvPicPr>
        <p:blipFill>
          <a:blip r:embed="rId2"/>
          <a:stretch>
            <a:fillRect/>
          </a:stretch>
        </p:blipFill>
        <p:spPr>
          <a:xfrm>
            <a:off x="633507" y="1005469"/>
            <a:ext cx="8123396" cy="3357896"/>
          </a:xfrm>
          <a:prstGeom prst="rect">
            <a:avLst/>
          </a:prstGeom>
        </p:spPr>
      </p:pic>
    </p:spTree>
    <p:extLst>
      <p:ext uri="{BB962C8B-B14F-4D97-AF65-F5344CB8AC3E}">
        <p14:creationId xmlns:p14="http://schemas.microsoft.com/office/powerpoint/2010/main" val="74733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6</a:t>
            </a:fld>
            <a:endParaRPr lang="en-US" dirty="0"/>
          </a:p>
        </p:txBody>
      </p:sp>
      <p:sp>
        <p:nvSpPr>
          <p:cNvPr id="10" name="Content Placeholder 2"/>
          <p:cNvSpPr>
            <a:spLocks noGrp="1"/>
          </p:cNvSpPr>
          <p:nvPr>
            <p:ph idx="1"/>
          </p:nvPr>
        </p:nvSpPr>
        <p:spPr>
          <a:xfrm>
            <a:off x="387096" y="4705692"/>
            <a:ext cx="8369807" cy="748454"/>
          </a:xfrm>
        </p:spPr>
        <p:txBody>
          <a:bodyPr>
            <a:normAutofit/>
          </a:bodyPr>
          <a:lstStyle/>
          <a:p>
            <a:pPr>
              <a:spcBef>
                <a:spcPct val="0"/>
              </a:spcBef>
            </a:pPr>
            <a:r>
              <a:rPr lang="en-US" altLang="en-US" sz="1900" dirty="0">
                <a:solidFill>
                  <a:schemeClr val="tx1"/>
                </a:solidFill>
                <a:cs typeface="+mn-cs"/>
              </a:rPr>
              <a:t>After access approval, click the ‘</a:t>
            </a:r>
            <a:r>
              <a:rPr lang="en-US" altLang="en-US" sz="1900" b="1" dirty="0">
                <a:solidFill>
                  <a:schemeClr val="tx1"/>
                </a:solidFill>
              </a:rPr>
              <a:t>Timesheet</a:t>
            </a:r>
            <a:r>
              <a:rPr lang="en-US" altLang="en-US" sz="1900" b="1" dirty="0">
                <a:solidFill>
                  <a:schemeClr val="tx1"/>
                </a:solidFill>
                <a:cs typeface="+mn-cs"/>
              </a:rPr>
              <a:t>X Login</a:t>
            </a:r>
            <a:r>
              <a:rPr lang="en-US" altLang="en-US" sz="1900" dirty="0">
                <a:solidFill>
                  <a:schemeClr val="tx1"/>
                </a:solidFill>
                <a:cs typeface="+mn-cs"/>
              </a:rPr>
              <a:t>’ link to login to the system to land on the Timesheet To Do screen.</a:t>
            </a:r>
          </a:p>
        </p:txBody>
      </p:sp>
      <p:sp>
        <p:nvSpPr>
          <p:cNvPr id="2" name="Title 1"/>
          <p:cNvSpPr>
            <a:spLocks noGrp="1"/>
          </p:cNvSpPr>
          <p:nvPr>
            <p:ph type="title"/>
          </p:nvPr>
        </p:nvSpPr>
        <p:spPr/>
        <p:txBody>
          <a:bodyPr>
            <a:noAutofit/>
          </a:bodyPr>
          <a:lstStyle/>
          <a:p>
            <a:r>
              <a:rPr lang="en-US" altLang="en-US" sz="3600" dirty="0"/>
              <a:t>On-Campus Supervisor TimesheetX Login</a:t>
            </a:r>
          </a:p>
        </p:txBody>
      </p:sp>
      <p:pic>
        <p:nvPicPr>
          <p:cNvPr id="6" name="Picture 5">
            <a:extLst>
              <a:ext uri="{FF2B5EF4-FFF2-40B4-BE49-F238E27FC236}">
                <a16:creationId xmlns:a16="http://schemas.microsoft.com/office/drawing/2014/main" id="{C091C828-2126-B590-E127-9C9EF9A7D0A4}"/>
              </a:ext>
            </a:extLst>
          </p:cNvPr>
          <p:cNvPicPr>
            <a:picLocks noChangeAspect="1"/>
          </p:cNvPicPr>
          <p:nvPr/>
        </p:nvPicPr>
        <p:blipFill>
          <a:blip r:embed="rId2"/>
          <a:stretch>
            <a:fillRect/>
          </a:stretch>
        </p:blipFill>
        <p:spPr>
          <a:xfrm>
            <a:off x="619600" y="1124369"/>
            <a:ext cx="7580803" cy="3133609"/>
          </a:xfrm>
          <a:prstGeom prst="rect">
            <a:avLst/>
          </a:prstGeom>
        </p:spPr>
      </p:pic>
    </p:spTree>
    <p:extLst>
      <p:ext uri="{BB962C8B-B14F-4D97-AF65-F5344CB8AC3E}">
        <p14:creationId xmlns:p14="http://schemas.microsoft.com/office/powerpoint/2010/main" val="428856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411" y="2014690"/>
            <a:ext cx="2400300" cy="1499622"/>
          </a:xfrm>
        </p:spPr>
        <p:txBody>
          <a:bodyPr vert="horz" lIns="91440" tIns="45720" rIns="91440" bIns="45720" rtlCol="0" anchor="b">
            <a:normAutofit fontScale="90000"/>
          </a:bodyPr>
          <a:lstStyle/>
          <a:p>
            <a:r>
              <a:rPr lang="en-US" altLang="en-US" sz="3200" b="0" kern="1200" spc="-50" baseline="0" dirty="0">
                <a:latin typeface="+mj-lt"/>
                <a:ea typeface="+mj-ea"/>
                <a:cs typeface="+mj-cs"/>
              </a:rPr>
              <a:t>On-Campus Supervisor </a:t>
            </a:r>
            <a:br>
              <a:rPr lang="en-US" altLang="en-US" sz="3200" b="0" kern="1200" spc="-50" baseline="0" dirty="0">
                <a:latin typeface="+mj-lt"/>
                <a:ea typeface="+mj-ea"/>
                <a:cs typeface="+mj-cs"/>
              </a:rPr>
            </a:br>
            <a:r>
              <a:rPr lang="en-US" altLang="en-US" sz="3200" b="0" kern="1200" spc="-50" baseline="0" dirty="0">
                <a:latin typeface="+mj-lt"/>
                <a:ea typeface="+mj-ea"/>
                <a:cs typeface="+mj-cs"/>
              </a:rPr>
              <a:t>Login to JobX &amp; TimesheetX </a:t>
            </a:r>
          </a:p>
        </p:txBody>
      </p:sp>
      <p:sp>
        <p:nvSpPr>
          <p:cNvPr id="4" name="Footer Placeholder 3"/>
          <p:cNvSpPr>
            <a:spLocks noGrp="1"/>
          </p:cNvSpPr>
          <p:nvPr>
            <p:ph type="ftr" sz="quarter" idx="11"/>
          </p:nvPr>
        </p:nvSpPr>
        <p:spPr>
          <a:xfrm>
            <a:off x="1511808" y="6459785"/>
            <a:ext cx="4371731" cy="365125"/>
          </a:xfrm>
        </p:spPr>
        <p:txBody>
          <a:bodyPr vert="horz" lIns="91440" tIns="45720" rIns="91440" bIns="45720" rtlCol="0"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7</a:t>
            </a:fld>
            <a:endParaRPr lang="en-US" dirty="0"/>
          </a:p>
        </p:txBody>
      </p:sp>
      <p:sp>
        <p:nvSpPr>
          <p:cNvPr id="3" name="Content Placeholder 2">
            <a:extLst>
              <a:ext uri="{FF2B5EF4-FFF2-40B4-BE49-F238E27FC236}">
                <a16:creationId xmlns:a16="http://schemas.microsoft.com/office/drawing/2014/main" id="{1423F10E-2CA3-420D-8208-32FF54D0BB60}"/>
              </a:ext>
            </a:extLst>
          </p:cNvPr>
          <p:cNvSpPr txBox="1">
            <a:spLocks/>
          </p:cNvSpPr>
          <p:nvPr/>
        </p:nvSpPr>
        <p:spPr>
          <a:xfrm>
            <a:off x="594169" y="5025609"/>
            <a:ext cx="5763530" cy="618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a:spcBef>
                <a:spcPts val="1200"/>
              </a:spcBef>
              <a:spcAft>
                <a:spcPts val="200"/>
              </a:spcAft>
              <a:buSzPct val="100000"/>
              <a:buNone/>
            </a:pPr>
            <a:r>
              <a:rPr lang="en-US" sz="1500" kern="1200" dirty="0">
                <a:solidFill>
                  <a:schemeClr val="tx1"/>
                </a:solidFill>
                <a:latin typeface="+mn-lt"/>
                <a:ea typeface="+mn-ea"/>
                <a:cs typeface="+mn-cs"/>
              </a:rPr>
              <a:t>Login utilizing your Southern University ‘SSO </a:t>
            </a:r>
            <a:r>
              <a:rPr lang="en-US" sz="1500" dirty="0">
                <a:solidFill>
                  <a:schemeClr val="tx1"/>
                </a:solidFill>
                <a:latin typeface="+mn-lt"/>
                <a:cs typeface="+mn-cs"/>
              </a:rPr>
              <a:t>ID’ </a:t>
            </a:r>
            <a:r>
              <a:rPr lang="en-US" sz="1500" kern="1200" dirty="0">
                <a:solidFill>
                  <a:schemeClr val="tx1"/>
                </a:solidFill>
                <a:latin typeface="+mn-lt"/>
                <a:ea typeface="+mn-ea"/>
                <a:cs typeface="+mn-cs"/>
              </a:rPr>
              <a:t>and ‘Password’.</a:t>
            </a:r>
          </a:p>
        </p:txBody>
      </p:sp>
      <p:pic>
        <p:nvPicPr>
          <p:cNvPr id="7" name="Picture 6">
            <a:extLst>
              <a:ext uri="{FF2B5EF4-FFF2-40B4-BE49-F238E27FC236}">
                <a16:creationId xmlns:a16="http://schemas.microsoft.com/office/drawing/2014/main" id="{1886266C-9A54-FA8A-3294-48453CFFAE4E}"/>
              </a:ext>
            </a:extLst>
          </p:cNvPr>
          <p:cNvPicPr>
            <a:picLocks noChangeAspect="1"/>
          </p:cNvPicPr>
          <p:nvPr/>
        </p:nvPicPr>
        <p:blipFill>
          <a:blip r:embed="rId2"/>
          <a:stretch>
            <a:fillRect/>
          </a:stretch>
        </p:blipFill>
        <p:spPr>
          <a:xfrm>
            <a:off x="1164330" y="941957"/>
            <a:ext cx="3860998" cy="3645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1551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9" y="5172890"/>
            <a:ext cx="7585234" cy="927463"/>
          </a:xfrm>
        </p:spPr>
        <p:txBody>
          <a:bodyPr vert="horz" lIns="91440" tIns="45720" rIns="91440" bIns="45720" rtlCol="0" anchor="b">
            <a:normAutofit/>
          </a:bodyPr>
          <a:lstStyle/>
          <a:p>
            <a:r>
              <a:rPr lang="en-US" sz="6000" dirty="0"/>
              <a:t>Job Postings</a:t>
            </a:r>
          </a:p>
        </p:txBody>
      </p:sp>
      <p:pic>
        <p:nvPicPr>
          <p:cNvPr id="11" name="Picture 10">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blip>
          <a:srcRect t="3993" b="15480"/>
          <a:stretch/>
        </p:blipFill>
        <p:spPr>
          <a:xfrm>
            <a:off x="12" y="10"/>
            <a:ext cx="9143989" cy="4915066"/>
          </a:xfrm>
          <a:prstGeom prst="rect">
            <a:avLst/>
          </a:prstGeom>
          <a:noFill/>
        </p:spPr>
      </p:pic>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8</a:t>
            </a:fld>
            <a:endParaRPr lang="en-US"/>
          </a:p>
        </p:txBody>
      </p:sp>
    </p:spTree>
    <p:extLst>
      <p:ext uri="{BB962C8B-B14F-4D97-AF65-F5344CB8AC3E}">
        <p14:creationId xmlns:p14="http://schemas.microsoft.com/office/powerpoint/2010/main" val="238087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07479-388C-4C74-A6C0-2F3DBCC1EDC8}"/>
              </a:ext>
            </a:extLst>
          </p:cNvPr>
          <p:cNvSpPr>
            <a:spLocks noGrp="1"/>
          </p:cNvSpPr>
          <p:nvPr>
            <p:ph type="title"/>
          </p:nvPr>
        </p:nvSpPr>
        <p:spPr>
          <a:xfrm>
            <a:off x="822960" y="758952"/>
            <a:ext cx="7543800" cy="3566160"/>
          </a:xfrm>
        </p:spPr>
        <p:txBody>
          <a:bodyPr anchor="b">
            <a:normAutofit/>
          </a:bodyPr>
          <a:lstStyle/>
          <a:p>
            <a:r>
              <a:rPr lang="en-US"/>
              <a:t>Create a</a:t>
            </a:r>
            <a:br>
              <a:rPr lang="en-US"/>
            </a:br>
            <a:r>
              <a:rPr lang="en-US"/>
              <a:t>Job Posting</a:t>
            </a:r>
          </a:p>
        </p:txBody>
      </p:sp>
      <p:sp>
        <p:nvSpPr>
          <p:cNvPr id="6" name="Content Placeholder 5">
            <a:extLst>
              <a:ext uri="{FF2B5EF4-FFF2-40B4-BE49-F238E27FC236}">
                <a16:creationId xmlns:a16="http://schemas.microsoft.com/office/drawing/2014/main" id="{46F59AA0-99A9-4810-B7EB-3B38510FC36C}"/>
              </a:ext>
            </a:extLst>
          </p:cNvPr>
          <p:cNvSpPr>
            <a:spLocks noGrp="1"/>
          </p:cNvSpPr>
          <p:nvPr>
            <p:ph type="body" idx="1"/>
          </p:nvPr>
        </p:nvSpPr>
        <p:spPr>
          <a:xfrm>
            <a:off x="822960" y="4453128"/>
            <a:ext cx="7543800" cy="1143000"/>
          </a:xfrm>
        </p:spPr>
        <p:txBody>
          <a:bodyPr anchor="t">
            <a:normAutofit/>
          </a:bodyPr>
          <a:lstStyle/>
          <a:p>
            <a:pPr marL="0" indent="0">
              <a:buNone/>
            </a:pPr>
            <a:r>
              <a:rPr lang="en-US"/>
              <a:t>How do I post a job in JobX?</a:t>
            </a:r>
          </a:p>
          <a:p>
            <a:endParaRPr lang="en-US"/>
          </a:p>
        </p:txBody>
      </p:sp>
      <p:sp>
        <p:nvSpPr>
          <p:cNvPr id="4" name="Footer Placeholder 3"/>
          <p:cNvSpPr>
            <a:spLocks noGrp="1"/>
          </p:cNvSpPr>
          <p:nvPr>
            <p:ph type="ftr" sz="quarter" idx="11"/>
          </p:nvPr>
        </p:nvSpPr>
        <p:spPr>
          <a:xfrm>
            <a:off x="2764639" y="6459786"/>
            <a:ext cx="3617103" cy="365125"/>
          </a:xfrm>
        </p:spPr>
        <p:txBody>
          <a:bodyPr anchor="ctr">
            <a:normAutofit/>
          </a:bodyPr>
          <a:lstStyle/>
          <a:p>
            <a:pPr>
              <a:lnSpc>
                <a:spcPct val="90000"/>
              </a:lnSpc>
              <a:spcAft>
                <a:spcPts val="600"/>
              </a:spcAft>
            </a:pPr>
            <a:r>
              <a:rPr lang="en-US"/>
              <a:t>NGWeb Solutions, LLC - Confidential and  Proprietary - Do not share without permission</a:t>
            </a:r>
          </a:p>
        </p:txBody>
      </p:sp>
      <p:sp>
        <p:nvSpPr>
          <p:cNvPr id="15" name="Slide Number Placeholder 4">
            <a:extLst>
              <a:ext uri="{FF2B5EF4-FFF2-40B4-BE49-F238E27FC236}">
                <a16:creationId xmlns:a16="http://schemas.microsoft.com/office/drawing/2014/main" id="{FC96049F-321B-4B6B-BA75-9AD2AB6AB5A0}"/>
              </a:ext>
            </a:extLst>
          </p:cNvPr>
          <p:cNvSpPr>
            <a:spLocks noGrp="1"/>
          </p:cNvSpPr>
          <p:nvPr>
            <p:ph type="sldNum" sz="quarter" idx="12"/>
          </p:nvPr>
        </p:nvSpPr>
        <p:spPr>
          <a:xfrm>
            <a:off x="7425344" y="6459786"/>
            <a:ext cx="984019" cy="365125"/>
          </a:xfrm>
        </p:spPr>
        <p:txBody>
          <a:bodyPr/>
          <a:lstStyle/>
          <a:p>
            <a:pPr>
              <a:spcAft>
                <a:spcPts val="600"/>
              </a:spcAft>
            </a:pPr>
            <a:fld id="{AFBC034E-ACCC-4B1D-A181-8A8AEE407FC0}" type="slidenum">
              <a:rPr lang="en-US" smtClean="0"/>
              <a:pPr>
                <a:spcAft>
                  <a:spcPts val="600"/>
                </a:spcAft>
              </a:pPr>
              <a:t>9</a:t>
            </a:fld>
            <a:endParaRPr lang="en-US"/>
          </a:p>
        </p:txBody>
      </p:sp>
    </p:spTree>
    <p:extLst>
      <p:ext uri="{BB962C8B-B14F-4D97-AF65-F5344CB8AC3E}">
        <p14:creationId xmlns:p14="http://schemas.microsoft.com/office/powerpoint/2010/main" val="96638986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5.xml><?xml version="1.0" encoding="utf-8"?>
<a:theme xmlns:a="http://schemas.openxmlformats.org/drawingml/2006/main" name="Office Theme">
  <a:themeElements>
    <a:clrScheme name="Custom 24">
      <a:dk1>
        <a:sysClr val="windowText" lastClr="000000"/>
      </a:dk1>
      <a:lt1>
        <a:sysClr val="window" lastClr="FFFFFF"/>
      </a:lt1>
      <a:dk2>
        <a:srgbClr val="74736F"/>
      </a:dk2>
      <a:lt2>
        <a:srgbClr val="E7E6E6"/>
      </a:lt2>
      <a:accent1>
        <a:srgbClr val="74BD4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A31F35EDF8C43A727E134025C138C" ma:contentTypeVersion="9" ma:contentTypeDescription="Create a new document." ma:contentTypeScope="" ma:versionID="4a063b75f38cdc05b75983ab21f60862">
  <xsd:schema xmlns:xsd="http://www.w3.org/2001/XMLSchema" xmlns:xs="http://www.w3.org/2001/XMLSchema" xmlns:p="http://schemas.microsoft.com/office/2006/metadata/properties" xmlns:ns2="1a2f015b-47f4-42a5-86d1-9e99d3cd50c8" xmlns:ns3="e552896d-6876-44ed-94ba-856bf5f7b0ad" targetNamespace="http://schemas.microsoft.com/office/2006/metadata/properties" ma:root="true" ma:fieldsID="eb5579261b0f886feee43fe03ae510d4" ns2:_="" ns3:_="">
    <xsd:import namespace="1a2f015b-47f4-42a5-86d1-9e99d3cd50c8"/>
    <xsd:import namespace="e552896d-6876-44ed-94ba-856bf5f7b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f015b-47f4-42a5-86d1-9e99d3cd5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52896d-6876-44ed-94ba-856bf5f7b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08EA8E-48EE-40E9-93C1-E53C67148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f015b-47f4-42a5-86d1-9e99d3cd50c8"/>
    <ds:schemaRef ds:uri="e552896d-6876-44ed-94ba-856bf5f7b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DD7EE-AADD-4321-B48B-B6EEFEB7DFEE}">
  <ds:schemaRefs>
    <ds:schemaRef ds:uri="http://schemas.microsoft.com/sharepoint/v3/contenttype/forms"/>
  </ds:schemaRefs>
</ds:datastoreItem>
</file>

<file path=customXml/itemProps3.xml><?xml version="1.0" encoding="utf-8"?>
<ds:datastoreItem xmlns:ds="http://schemas.openxmlformats.org/officeDocument/2006/customXml" ds:itemID="{6A448C0C-269D-401A-8AAE-7DD6EFB57560}">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1a2f015b-47f4-42a5-86d1-9e99d3cd50c8"/>
    <ds:schemaRef ds:uri="e552896d-6876-44ed-94ba-856bf5f7b0ad"/>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23972</TotalTime>
  <Words>2579</Words>
  <Application>Microsoft Office PowerPoint</Application>
  <PresentationFormat>On-screen Show (4:3)</PresentationFormat>
  <Paragraphs>239</Paragraphs>
  <Slides>41</Slides>
  <Notes>1</Notes>
  <HiddenSlides>1</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41</vt:i4>
      </vt:variant>
    </vt:vector>
  </HeadingPairs>
  <TitlesOfParts>
    <vt:vector size="51" baseType="lpstr">
      <vt:lpstr>Arial</vt:lpstr>
      <vt:lpstr>Calibri</vt:lpstr>
      <vt:lpstr>Calibri Light</vt:lpstr>
      <vt:lpstr>Roboto</vt:lpstr>
      <vt:lpstr>Wingdings</vt:lpstr>
      <vt:lpstr>Retrospect</vt:lpstr>
      <vt:lpstr>Retrospect</vt:lpstr>
      <vt:lpstr>Retrospect</vt:lpstr>
      <vt:lpstr>Retrospect</vt:lpstr>
      <vt:lpstr>Office Theme</vt:lpstr>
      <vt:lpstr>On-Campus Supervisor Training </vt:lpstr>
      <vt:lpstr>Training Agenda</vt:lpstr>
      <vt:lpstr>Access JobX &amp; TimesheetX</vt:lpstr>
      <vt:lpstr>Access JobX &amp; TimesheetX</vt:lpstr>
      <vt:lpstr>On-Campus Supervisor JobX Login</vt:lpstr>
      <vt:lpstr>On-Campus Supervisor TimesheetX Login</vt:lpstr>
      <vt:lpstr>On-Campus Supervisor  Login to JobX &amp; TimesheetX </vt:lpstr>
      <vt:lpstr>Job Postings</vt:lpstr>
      <vt:lpstr>Create a Job Posting</vt:lpstr>
      <vt:lpstr>Create a Job Posting – Add a Job</vt:lpstr>
      <vt:lpstr>Create a Job Posting - Department</vt:lpstr>
      <vt:lpstr>Create a Job Posting – Job Type</vt:lpstr>
      <vt:lpstr>Create a Job Posting – Complete Job Posting Template</vt:lpstr>
      <vt:lpstr>PowerPoint Presentation</vt:lpstr>
      <vt:lpstr>Create a Job Posting – Finalize Job Posting – Step 1</vt:lpstr>
      <vt:lpstr>Create a Job Posting – Finalize Job Posting – Step 2</vt:lpstr>
      <vt:lpstr>Create a Job Posting – Pending Approval</vt:lpstr>
      <vt:lpstr>Edit a Job Posting</vt:lpstr>
      <vt:lpstr>Edit a Job Posting</vt:lpstr>
      <vt:lpstr>Review &amp; Hire Applicant(s)</vt:lpstr>
      <vt:lpstr>Job Posting Approved - Next Steps</vt:lpstr>
      <vt:lpstr>Manage Applications</vt:lpstr>
      <vt:lpstr>Manage Applications</vt:lpstr>
      <vt:lpstr>Manage Applications</vt:lpstr>
      <vt:lpstr>Schedule an Interview</vt:lpstr>
      <vt:lpstr>Decline Applicants</vt:lpstr>
      <vt:lpstr>Notify applicant(s) they were NOT Selected</vt:lpstr>
      <vt:lpstr>Notify applicant(s) they were NOT Selected</vt:lpstr>
      <vt:lpstr>Hire Applicants</vt:lpstr>
      <vt:lpstr>Hire an Applicant – Select Applicant</vt:lpstr>
      <vt:lpstr>Hire an Applicant – Select Applicant who Applied</vt:lpstr>
      <vt:lpstr>Hire an Applicant – Applied to Job Posting </vt:lpstr>
      <vt:lpstr>Hire an Applicant – Verification of Student ID</vt:lpstr>
      <vt:lpstr>Hire an Applicant– Compliance Validation - Warning</vt:lpstr>
      <vt:lpstr>Hire an Applicant– Compliance Validation - Pass</vt:lpstr>
      <vt:lpstr>Hire an Applicant – Hire Approval Request</vt:lpstr>
      <vt:lpstr>Hire Request - Pending</vt:lpstr>
      <vt:lpstr>Hire Requests – Pending Approval</vt:lpstr>
      <vt:lpstr>Hire Approval Email  – Pending Acceptance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Supervisor Training</dc:title>
  <dc:creator>Julie Veselka</dc:creator>
  <cp:lastModifiedBy>Dawn Harris</cp:lastModifiedBy>
  <cp:revision>107</cp:revision>
  <dcterms:created xsi:type="dcterms:W3CDTF">2020-06-11T22:06:33Z</dcterms:created>
  <dcterms:modified xsi:type="dcterms:W3CDTF">2024-06-10T16:37:24Z</dcterms:modified>
</cp:coreProperties>
</file>