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4"/>
    <p:sldMasterId id="2147483757" r:id="rId5"/>
    <p:sldMasterId id="2147483828" r:id="rId6"/>
    <p:sldMasterId id="2147483822" r:id="rId7"/>
  </p:sldMasterIdLst>
  <p:notesMasterIdLst>
    <p:notesMasterId r:id="rId33"/>
  </p:notesMasterIdLst>
  <p:handoutMasterIdLst>
    <p:handoutMasterId r:id="rId34"/>
  </p:handoutMasterIdLst>
  <p:sldIdLst>
    <p:sldId id="357" r:id="rId8"/>
    <p:sldId id="457" r:id="rId9"/>
    <p:sldId id="458" r:id="rId10"/>
    <p:sldId id="459" r:id="rId11"/>
    <p:sldId id="460" r:id="rId12"/>
    <p:sldId id="378" r:id="rId13"/>
    <p:sldId id="379" r:id="rId14"/>
    <p:sldId id="380" r:id="rId15"/>
    <p:sldId id="381" r:id="rId16"/>
    <p:sldId id="382" r:id="rId17"/>
    <p:sldId id="387" r:id="rId18"/>
    <p:sldId id="388" r:id="rId19"/>
    <p:sldId id="383" r:id="rId20"/>
    <p:sldId id="389" r:id="rId21"/>
    <p:sldId id="390" r:id="rId22"/>
    <p:sldId id="435" r:id="rId23"/>
    <p:sldId id="391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374" r:id="rId32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Veselka" initials="JV" lastIdx="1" clrIdx="0">
    <p:extLst>
      <p:ext uri="{19B8F6BF-5375-455C-9EA6-DF929625EA0E}">
        <p15:presenceInfo xmlns:p15="http://schemas.microsoft.com/office/powerpoint/2012/main" userId="S::julie@ngwebsolutions.com::b538995c-c159-4051-b062-3a884e06c4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FFFFF"/>
    <a:srgbClr val="5FCBEF"/>
    <a:srgbClr val="FF9933"/>
    <a:srgbClr val="DDDDDD"/>
    <a:srgbClr val="009DDC"/>
    <a:srgbClr val="F8F8F8"/>
    <a:srgbClr val="EAEFF7"/>
    <a:srgbClr val="D2DEE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127" autoAdjust="0"/>
  </p:normalViewPr>
  <p:slideViewPr>
    <p:cSldViewPr snapToGrid="0">
      <p:cViewPr varScale="1">
        <p:scale>
          <a:sx n="63" d="100"/>
          <a:sy n="63" d="100"/>
        </p:scale>
        <p:origin x="136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480"/>
    </p:cViewPr>
  </p:sorterViewPr>
  <p:notesViewPr>
    <p:cSldViewPr snapToGrid="0">
      <p:cViewPr varScale="1">
        <p:scale>
          <a:sx n="49" d="100"/>
          <a:sy n="49" d="100"/>
        </p:scale>
        <p:origin x="26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6FF4431-3503-4051-8C66-D1E1BA33012A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5A0C357-03D4-4A4F-BBF5-1AEACBF502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9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86DB6A7-C549-4DDA-AD23-02D283A12994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AEA5531-8B7C-465C-84B5-4AC8014E4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6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1822B196-22F5-4DF8-82E3-1D588D63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0" y="5929283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BC6F9-CB89-77CA-AFEE-173C1389D7C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A34FAC-235C-F297-4CA2-10DA7E66E3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51278BF9-718C-4D70-91F8-42969641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830FF7-50C8-4AAC-83C2-6F9E7C059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998994"/>
            <a:ext cx="3703320" cy="76572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D4420F9-CAF6-4274-854C-2CE5FFE41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1780032"/>
            <a:ext cx="3703320" cy="41805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8EACF00-F6D1-45BB-8A8F-60CE8C1F3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3440" y="998994"/>
            <a:ext cx="3703320" cy="76572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3A5A2B3-1F32-434F-B535-0A0429995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3440" y="1780032"/>
            <a:ext cx="3703320" cy="41805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5903C7-87B3-479E-8CF1-2FF2B71594D4}"/>
              </a:ext>
            </a:extLst>
          </p:cNvPr>
          <p:cNvSpPr/>
          <p:nvPr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01548E-3585-4049-95B0-F82BE4DF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68623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6AAE-A27E-9BD5-569A-826A81BF147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2DC129-1C9E-5552-753D-FF7D66E640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5705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51278BF9-718C-4D70-91F8-42969641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E6E576-89B9-4A4C-AE22-67BC69A0B757}"/>
              </a:ext>
            </a:extLst>
          </p:cNvPr>
          <p:cNvSpPr/>
          <p:nvPr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936C4A-C170-425C-AC97-F7141010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812116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BF7EF-E189-9236-2CC4-FD4E947ABA3E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BB1A46-3610-A12D-F1FA-4016740A6D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4785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51278BF9-718C-4D70-91F8-42969641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8AD42A-4AB4-919B-C6B2-F6C92AB6093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840898-E95F-6A82-600E-0B66C94FDB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4051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2DD8926E-A402-474F-9A5B-28F7F2F1E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32" y="6073173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BAD10-CCAC-43A5-B027-DD9B34522F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69" y="6049964"/>
            <a:ext cx="666750" cy="38354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BE8AD4-01DF-4B21-A044-9C30CD6A2E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20" y="6036575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1269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0100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05907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1221" y="20897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803" y="157728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791712"/>
            <a:ext cx="4869180" cy="519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411" y="248719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451" y="6459785"/>
            <a:ext cx="109991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1808" y="6459785"/>
            <a:ext cx="437173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http://www.ngwebsolutions.com/images/ngws_logo.gif">
            <a:extLst>
              <a:ext uri="{FF2B5EF4-FFF2-40B4-BE49-F238E27FC236}">
                <a16:creationId xmlns:a16="http://schemas.microsoft.com/office/drawing/2014/main" id="{A9326032-4324-407F-A2D0-CF424848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6062878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7452BA-E152-4F55-A6F0-4803E8B84A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71" y="6046149"/>
            <a:ext cx="666750" cy="38354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F0FC66-97C8-4B3D-B05C-ECECD2DD7B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6" y="6032760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8451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05907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1221" y="20897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803" y="157728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791712"/>
            <a:ext cx="4869180" cy="519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411" y="248719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451" y="6459785"/>
            <a:ext cx="109991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1808" y="6459785"/>
            <a:ext cx="437173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NGWeb Solutions, LLC - Confidential and  Proprietary </a:t>
            </a:r>
          </a:p>
          <a:p>
            <a:r>
              <a:rPr lang="en-US" dirty="0"/>
              <a:t>- Do not share without permission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http://www.ngwebsolutions.com/images/ngws_logo.gif">
            <a:extLst>
              <a:ext uri="{FF2B5EF4-FFF2-40B4-BE49-F238E27FC236}">
                <a16:creationId xmlns:a16="http://schemas.microsoft.com/office/drawing/2014/main" id="{A9326032-4324-407F-A2D0-CF424848D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6062878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3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5EF0-2E19-4C94-92FE-1229B603438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NGWeb Solutions, LLC - Confidential and  Proprietary - Do not share without permission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6072F4-53E7-49D3-ABE3-A1D63A0C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" y="1018032"/>
            <a:ext cx="8369807" cy="4851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 descr="http://www.ngwebsolutions.com/images/ngws_logo.gif">
            <a:extLst>
              <a:ext uri="{FF2B5EF4-FFF2-40B4-BE49-F238E27FC236}">
                <a16:creationId xmlns:a16="http://schemas.microsoft.com/office/drawing/2014/main" id="{53C7D853-7C3A-4332-9D73-48F9F0FF6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50F7CF-8F9B-4937-8570-3E837E0AAAE3}"/>
              </a:ext>
            </a:extLst>
          </p:cNvPr>
          <p:cNvSpPr/>
          <p:nvPr userDrawn="1"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0FD390-22FB-4342-9E2C-D2FC8D97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64356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DFF81F-7E53-7CC4-247E-CFF1417E2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4" y="5828911"/>
            <a:ext cx="1474515" cy="459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319C47-079D-2205-0E57-615FBEE71D7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42" y="5828911"/>
            <a:ext cx="855705" cy="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0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FF1456F-15A5-491A-9D6A-DEED9FF9C3E1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NGWeb Solutions, LLC - Confidential and  Proprietary - Do not share without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2DD8926E-A402-474F-9A5B-28F7F2F1E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16" y="6057549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4758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5EF0-2E19-4C94-92FE-1229B603438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NGWeb Solutions, LLC - Confidential and  Proprietary - Do not share without permission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EF1AC7-4625-495E-9D93-667A0234B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091183"/>
            <a:ext cx="3703320" cy="4777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4E0BF65-8E46-4D04-9CD3-3CEC6D4C2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091184"/>
            <a:ext cx="3703320" cy="4777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2" descr="http://www.ngwebsolutions.com/images/ngws_logo.gif">
            <a:extLst>
              <a:ext uri="{FF2B5EF4-FFF2-40B4-BE49-F238E27FC236}">
                <a16:creationId xmlns:a16="http://schemas.microsoft.com/office/drawing/2014/main" id="{5DF9E279-9C63-402B-9830-F6FBC9DF7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ACBBE7-A60B-45BD-92AE-BC61C26FE01E}"/>
              </a:ext>
            </a:extLst>
          </p:cNvPr>
          <p:cNvSpPr/>
          <p:nvPr userDrawn="1"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A5FC4C-0F69-4D45-82BA-A633289B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66185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059EF9-CF24-538D-306C-F843FBDE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4" y="5828911"/>
            <a:ext cx="1474515" cy="459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4FC39-428D-9EB3-6BD5-CAB08C805E5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42" y="5828911"/>
            <a:ext cx="855705" cy="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7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AF4F285F-A350-4162-BC79-D9F56561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C2B861-B464-8FBD-ECD3-55F89E09E8C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56E9F8-CFEE-AD9C-1F5B-BC352D6274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65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456F-15A5-491A-9D6A-DEED9FF9C3E1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NGWeb Solutions, LLC - Confidential and  Proprietary - Do not share without permission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7509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5EF0-2E19-4C94-92FE-1229B6034383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AF4F285F-A350-4162-BC79-D9F565612F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4D42AC-8BF5-4590-BB77-42B26AB80A51}"/>
              </a:ext>
            </a:extLst>
          </p:cNvPr>
          <p:cNvSpPr/>
          <p:nvPr userDrawn="1"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C76BA9-4D62-4CC4-8D94-993A9AEC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63137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4884F-3A2C-0769-22F3-9AF5A34D222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5921282"/>
            <a:ext cx="666750" cy="3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18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73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E0E05FFF-E5CF-47A9-9E5E-235C454A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A78ED-F93A-6322-F10D-AE5F7A51E40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9" y="5905008"/>
            <a:ext cx="666750" cy="3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1054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1E506F-3D13-4FB3-9E79-F08B006E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6072F4-53E7-49D3-ABE3-A1D63A0C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 descr="http://www.ngwebsolutions.com/images/ngws_logo.gif">
            <a:extLst>
              <a:ext uri="{FF2B5EF4-FFF2-40B4-BE49-F238E27FC236}">
                <a16:creationId xmlns:a16="http://schemas.microsoft.com/office/drawing/2014/main" id="{53C7D853-7C3A-4332-9D73-48F9F0FF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CDD884-3287-BF13-D5EC-F915AC4B15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A1F300-A20F-A9C9-34D0-E132CE1C70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67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E0E05FFF-E5CF-47A9-9E5E-235C454A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91070-10E5-DF49-6699-E7F54A051A2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68E76B-B000-C862-30F7-1F419F0674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EF1AC7-4625-495E-9D93-667A0234B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011936"/>
            <a:ext cx="3703320" cy="4857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4E0BF65-8E46-4D04-9CD3-3CEC6D4C2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011936"/>
            <a:ext cx="3703320" cy="4857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2" descr="http://www.ngwebsolutions.com/images/ngws_logo.gif">
            <a:extLst>
              <a:ext uri="{FF2B5EF4-FFF2-40B4-BE49-F238E27FC236}">
                <a16:creationId xmlns:a16="http://schemas.microsoft.com/office/drawing/2014/main" id="{5DF9E279-9C63-402B-9830-F6FBC9DF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2E2F92-D418-4585-8E4E-709FEB0BCB9B}"/>
              </a:ext>
            </a:extLst>
          </p:cNvPr>
          <p:cNvSpPr/>
          <p:nvPr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116BE7-BF19-4D80-B6FA-AF078618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68623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98F37-5420-F959-43FD-CC4B03CC90F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7E2281-759A-EA0F-D993-D3252328FB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0447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AF4F285F-A350-4162-BC79-D9F56561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4D42AC-8BF5-4590-BB77-42B26AB80A51}"/>
              </a:ext>
            </a:extLst>
          </p:cNvPr>
          <p:cNvSpPr/>
          <p:nvPr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C76BA9-4D62-4CC4-8D94-993A9AEC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63137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5A5D6-4E44-AF3F-751C-0E71798D874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D803F6-B96D-DBD2-6B85-711A36E94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9929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6072F4-53E7-49D3-ABE3-A1D63A0C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" y="1018032"/>
            <a:ext cx="8369807" cy="4851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 descr="http://www.ngwebsolutions.com/images/ngws_logo.gif">
            <a:extLst>
              <a:ext uri="{FF2B5EF4-FFF2-40B4-BE49-F238E27FC236}">
                <a16:creationId xmlns:a16="http://schemas.microsoft.com/office/drawing/2014/main" id="{53C7D853-7C3A-4332-9D73-48F9F0FF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50F7CF-8F9B-4937-8570-3E837E0AAAE3}"/>
              </a:ext>
            </a:extLst>
          </p:cNvPr>
          <p:cNvSpPr/>
          <p:nvPr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0FD390-22FB-4342-9E2C-D2FC8D97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64356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E2FF9-50A1-BA27-4A84-9DF4F1CF7F8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2FB03D-4843-3742-D371-54A1E3596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7861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ngwebsolutions.com/images/ngws_logo.gif">
            <a:extLst>
              <a:ext uri="{FF2B5EF4-FFF2-40B4-BE49-F238E27FC236}">
                <a16:creationId xmlns:a16="http://schemas.microsoft.com/office/drawing/2014/main" id="{E0E05FFF-E5CF-47A9-9E5E-235C454A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E624AF-A348-35F8-5F62-02C6C51AF40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E8CF9D-F8D9-057B-DB4E-370F3CABF8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1054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EF1AC7-4625-495E-9D93-667A0234B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091183"/>
            <a:ext cx="3703320" cy="4777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4E0BF65-8E46-4D04-9CD3-3CEC6D4C2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091184"/>
            <a:ext cx="3703320" cy="4777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2" descr="http://www.ngwebsolutions.com/images/ngws_logo.gif">
            <a:extLst>
              <a:ext uri="{FF2B5EF4-FFF2-40B4-BE49-F238E27FC236}">
                <a16:creationId xmlns:a16="http://schemas.microsoft.com/office/drawing/2014/main" id="{5DF9E279-9C63-402B-9830-F6FBC9DF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ACBBE7-A60B-45BD-92AE-BC61C26FE01E}"/>
              </a:ext>
            </a:extLst>
          </p:cNvPr>
          <p:cNvSpPr/>
          <p:nvPr/>
        </p:nvSpPr>
        <p:spPr>
          <a:xfrm>
            <a:off x="0" y="-9624"/>
            <a:ext cx="9144000" cy="841864"/>
          </a:xfrm>
          <a:prstGeom prst="rect">
            <a:avLst/>
          </a:prstGeom>
          <a:solidFill>
            <a:srgbClr val="74BD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A5FC4C-0F69-4D45-82BA-A633289B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3089"/>
            <a:ext cx="8098536" cy="66185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5E53D-3B7D-56D6-34F4-64F93AED6C3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C99A2A-A7C2-6B4D-4CB1-0B0F261CFF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4494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ngwebsolutions.com/images/ngws_logo.gif">
            <a:extLst>
              <a:ext uri="{FF2B5EF4-FFF2-40B4-BE49-F238E27FC236}">
                <a16:creationId xmlns:a16="http://schemas.microsoft.com/office/drawing/2014/main" id="{BAC29069-4F63-4307-9483-67095C67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9E5BDE-FC24-4C86-8245-89C26A26B2C6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5" y="5915414"/>
            <a:ext cx="666750" cy="38354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3F3FF6-92C1-4439-A4D3-6783E3EBF7B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2" y="5914502"/>
            <a:ext cx="1273347" cy="3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9" r:id="rId1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F1456F-15A5-491A-9D6A-DEED9FF9C3E1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ngwebsolutions.com/images/ngws_logo.gif">
            <a:extLst>
              <a:ext uri="{FF2B5EF4-FFF2-40B4-BE49-F238E27FC236}">
                <a16:creationId xmlns:a16="http://schemas.microsoft.com/office/drawing/2014/main" id="{BAC29069-4F63-4307-9483-67095C67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100870-BA8B-822A-FF29-BB523E5A59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4" y="5828911"/>
            <a:ext cx="1474515" cy="459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B4B4AC-6E3C-6E50-C73B-BB9E73D857CA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42" y="5828911"/>
            <a:ext cx="855705" cy="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1" r:id="rId2"/>
    <p:sldLayoutId id="2147483807" r:id="rId3"/>
    <p:sldLayoutId id="2147483803" r:id="rId4"/>
    <p:sldLayoutId id="2147483808" r:id="rId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F1456F-15A5-491A-9D6A-DEED9FF9C3E1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ngwebsolutions.com/images/ngws_logo.gif">
            <a:extLst>
              <a:ext uri="{FF2B5EF4-FFF2-40B4-BE49-F238E27FC236}">
                <a16:creationId xmlns:a16="http://schemas.microsoft.com/office/drawing/2014/main" id="{BAC29069-4F63-4307-9483-67095C67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9E5BDE-FC24-4C86-8245-89C26A26B2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5921282"/>
            <a:ext cx="666750" cy="3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9" r:id="rId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BC034E-ACCC-4B1D-A181-8A8AEE407F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ngwebsolutions.com/images/ngws_logo.gif">
            <a:extLst>
              <a:ext uri="{FF2B5EF4-FFF2-40B4-BE49-F238E27FC236}">
                <a16:creationId xmlns:a16="http://schemas.microsoft.com/office/drawing/2014/main" id="{BAC29069-4F63-4307-9483-67095C67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" y="5954541"/>
            <a:ext cx="1265174" cy="3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AC374-9906-0915-0796-08F0B255FC2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9" y="5905008"/>
            <a:ext cx="666750" cy="3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aid@subr.edu" TargetMode="External"/><Relationship Id="rId2" Type="http://schemas.openxmlformats.org/officeDocument/2006/relationships/hyperlink" Target="mailto:studentemployment@subr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13" y="4357825"/>
            <a:ext cx="3592287" cy="586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Student Training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37" y="1840651"/>
            <a:ext cx="2399163" cy="138027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D5679A-6001-419D-8E75-6F45B7B77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14" y="2825968"/>
            <a:ext cx="4427913" cy="1380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23817-5AB8-5505-66B5-FE1F6D656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719" y="428141"/>
            <a:ext cx="4755611" cy="10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Autofit/>
          </a:bodyPr>
          <a:lstStyle/>
          <a:p>
            <a:r>
              <a:rPr lang="en-US" sz="3200" dirty="0"/>
              <a:t>Add a New Timesheet Entry for Time Worked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07A3DB2-9DC4-4B51-92F2-B2E04B02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27" y="2435457"/>
            <a:ext cx="8183634" cy="199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/>
              <a:t>Select the ‘</a:t>
            </a:r>
            <a:r>
              <a:rPr lang="en-US" altLang="en-US" sz="1400" b="1" dirty="0"/>
              <a:t>Date</a:t>
            </a:r>
            <a:r>
              <a:rPr lang="en-US" altLang="en-US" sz="1400" dirty="0"/>
              <a:t>’ of the time worked in the Date column.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/>
              <a:t>Select the ‘</a:t>
            </a:r>
            <a:r>
              <a:rPr lang="en-US" altLang="en-US" sz="1400" b="1" dirty="0"/>
              <a:t>Pay Code</a:t>
            </a:r>
            <a:r>
              <a:rPr lang="en-US" altLang="en-US" sz="1400" dirty="0"/>
              <a:t>’ for the time reported, such as Sick Time, in the Pay Code column.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/>
              <a:t>Select the ‘</a:t>
            </a:r>
            <a:r>
              <a:rPr lang="en-US" altLang="en-US" sz="1400" b="1" dirty="0"/>
              <a:t>Start</a:t>
            </a:r>
            <a:r>
              <a:rPr lang="en-US" altLang="en-US" sz="1400" dirty="0"/>
              <a:t>’ time of the time worked using the hour, minute and am/pm in the Start column.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/>
              <a:t>Select the ‘</a:t>
            </a:r>
            <a:r>
              <a:rPr lang="en-US" altLang="en-US" sz="1400" b="1" dirty="0"/>
              <a:t>End</a:t>
            </a:r>
            <a:r>
              <a:rPr lang="en-US" altLang="en-US" sz="1400" dirty="0"/>
              <a:t>’ time worked using the hour, minute and am/pm in the End column.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0000"/>
                </a:solidFill>
              </a:rPr>
              <a:t>You may optionally add break minutes, notes, and attachments if applicable.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0000"/>
                </a:solidFill>
              </a:rPr>
              <a:t>Click ‘</a:t>
            </a:r>
            <a:r>
              <a:rPr lang="en-US" altLang="en-US" sz="1400" b="1" dirty="0">
                <a:solidFill>
                  <a:srgbClr val="000000"/>
                </a:solidFill>
              </a:rPr>
              <a:t>Add</a:t>
            </a:r>
            <a:r>
              <a:rPr lang="en-US" altLang="en-US" sz="1400" dirty="0">
                <a:solidFill>
                  <a:srgbClr val="000000"/>
                </a:solidFill>
              </a:rPr>
              <a:t>’ to save the timesheet entry.</a:t>
            </a:r>
            <a:endParaRPr lang="en-US" alt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895D0-DBCD-0F26-64E1-8C305722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27" y="1045992"/>
            <a:ext cx="8368337" cy="101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70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Autofit/>
          </a:bodyPr>
          <a:lstStyle/>
          <a:p>
            <a:r>
              <a:rPr lang="en-US" sz="3200" dirty="0"/>
              <a:t>Add a New Timesheet Entry for Time Worked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A6BD0-8ED0-4C58-B1F3-A8A0E7D4707A}"/>
              </a:ext>
            </a:extLst>
          </p:cNvPr>
          <p:cNvSpPr/>
          <p:nvPr/>
        </p:nvSpPr>
        <p:spPr>
          <a:xfrm>
            <a:off x="310827" y="4800121"/>
            <a:ext cx="8193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0000"/>
                </a:solidFill>
              </a:rPr>
              <a:t>  If you’re finished entering time worked, click ‘</a:t>
            </a:r>
            <a:r>
              <a:rPr lang="en-US" altLang="en-US" sz="1400" b="1" dirty="0">
                <a:solidFill>
                  <a:srgbClr val="000000"/>
                </a:solidFill>
              </a:rPr>
              <a:t>Return to Hire</a:t>
            </a:r>
            <a:r>
              <a:rPr lang="en-US" altLang="en-US" sz="1400" dirty="0">
                <a:solidFill>
                  <a:srgbClr val="000000"/>
                </a:solidFill>
              </a:rPr>
              <a:t>’ to return to your list of job(s). 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140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0000"/>
                </a:solidFill>
              </a:rPr>
              <a:t>If you wish to log out, click the ‘</a:t>
            </a:r>
            <a:r>
              <a:rPr lang="en-US" altLang="en-US" sz="1400" b="1" dirty="0">
                <a:solidFill>
                  <a:srgbClr val="000000"/>
                </a:solidFill>
              </a:rPr>
              <a:t>Log out</a:t>
            </a:r>
            <a:r>
              <a:rPr lang="en-US" altLang="en-US" sz="1400" dirty="0">
                <a:solidFill>
                  <a:srgbClr val="000000"/>
                </a:solidFill>
              </a:rPr>
              <a:t>’ button and you will return to the JobX TimesheetX Home page.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D2B3D-85D3-DBE8-B916-6057F940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5" y="1104804"/>
            <a:ext cx="7567448" cy="3404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303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5179695"/>
            <a:ext cx="7585234" cy="1049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Submit Timesheet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8F4A06C-6F99-4573-A8D9-0A422397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/>
              <a:t>NGWeb Solutions, LLC - Confidential and  Proprietary - Do not share without permission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5EA03D8-01BC-45B2-90EF-D158322F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BC034E-ACCC-4B1D-A181-8A8AEE407FC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pic>
        <p:nvPicPr>
          <p:cNvPr id="11" name="Picture 10" descr="Businessman using digital tablet in meeting">
            <a:extLst>
              <a:ext uri="{FF2B5EF4-FFF2-40B4-BE49-F238E27FC236}">
                <a16:creationId xmlns:a16="http://schemas.microsoft.com/office/drawing/2014/main" id="{E2FA7D0A-FC9F-4093-BEFD-7038FE43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"/>
            <a:ext cx="9143999" cy="494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71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Time Sheet to Supervisor 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872485D-B594-4A67-9D0E-06C7256F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5" y="5054810"/>
            <a:ext cx="8804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At the conclusion of the Pay Period, the employee will need to click the ‘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Submit Time </a:t>
            </a:r>
            <a:r>
              <a:rPr lang="en-US" altLang="en-US" sz="1600" b="1" kern="0" dirty="0">
                <a:solidFill>
                  <a:srgbClr val="000000"/>
                </a:solidFill>
                <a:latin typeface="+mn-lt"/>
              </a:rPr>
              <a:t>S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heet</a:t>
            </a: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’ link to systematically pass their electronic time sheet to their supervisor for review and approval.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A7C8BF-4BE5-28C7-B112-5F466A9F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66" y="946127"/>
            <a:ext cx="6717612" cy="385920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52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Timesheet to Supervisor 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B89DC77-953B-4039-84C8-1BF23781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38" y="4260120"/>
            <a:ext cx="8239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Review the timesheet for accuracy then click the ‘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Submit My Timesheet</a:t>
            </a: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’ button.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6C2CD-6FE1-6236-7DB5-CE9EE18A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0" y="1170192"/>
            <a:ext cx="8211791" cy="2590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079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Timesheet to Supervisor 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0481177-0822-4D28-8FD2-99DB519A4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16" y="4307599"/>
            <a:ext cx="84312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‘OK’ to confirm.  </a:t>
            </a:r>
            <a:r>
              <a:rPr lang="en-US" altLang="en-US" sz="1600" kern="0" dirty="0">
                <a:solidFill>
                  <a:srgbClr val="000000"/>
                </a:solidFill>
                <a:latin typeface="+mn-lt"/>
              </a:rPr>
              <a:t>By clicking the ‘OK’ button, the employee is agreeing the time sheet information they’ve entered is correct to the best of their knowledge.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en-US" sz="1600" kern="0" dirty="0">
              <a:solidFill>
                <a:srgbClr val="000000"/>
              </a:solidFill>
              <a:latin typeface="+mn-lt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>
                <a:tab pos="52388" algn="l"/>
              </a:tabLst>
              <a:defRPr/>
            </a:pP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This step</a:t>
            </a:r>
            <a:r>
              <a:rPr kumimoji="0" lang="en-US" altLang="en-US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replaces the wet signature on a paper time sheet with an electronic signature on this paperless time sheet.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39125-CC3F-48E4-9C7A-A0079253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7" y="1078606"/>
            <a:ext cx="5871505" cy="2820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894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Timesheet to Supervisor (</a:t>
            </a:r>
            <a:r>
              <a:rPr lang="en-US" dirty="0" err="1"/>
              <a:t>Esign</a:t>
            </a:r>
            <a:r>
              <a:rPr lang="en-US" dirty="0"/>
              <a:t>)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0481177-0822-4D28-8FD2-99DB519A4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93" y="4446335"/>
            <a:ext cx="84312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Electronically sign the popup Electronic Signature window</a:t>
            </a:r>
            <a:r>
              <a:rPr lang="en-US" altLang="en-US" sz="1600" kern="0" dirty="0">
                <a:solidFill>
                  <a:srgbClr val="000000"/>
                </a:solidFill>
                <a:latin typeface="+mn-lt"/>
              </a:rPr>
              <a:t>, agreeing that the timesheet information entered is correct to the best of your knowledge.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en-US" sz="1600" kern="0" dirty="0">
              <a:solidFill>
                <a:srgbClr val="000000"/>
              </a:solidFill>
              <a:latin typeface="+mn-lt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>
                <a:tab pos="52388" algn="l"/>
              </a:tabLst>
              <a:defRPr/>
            </a:pP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This step</a:t>
            </a:r>
            <a:r>
              <a:rPr kumimoji="0" lang="en-US" altLang="en-US" sz="1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replaces the wet signature on a paper timesheet with an electronic signature on this paperless timesheet.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7CB99-38D7-BDFF-D885-3EF62C2C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45" y="939750"/>
            <a:ext cx="3873699" cy="340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022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Timesheet to Supervisor 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0CB186A-1C6F-4F51-825D-AAD49DB60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62" y="4126902"/>
            <a:ext cx="81325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Your timesheet has been placed in your Supervisor’s TimesheetX pending approval queue awaiting his/her review and approval. </a:t>
            </a:r>
          </a:p>
          <a:p>
            <a:pPr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1600" dirty="0">
              <a:latin typeface="+mn-lt"/>
            </a:endParaRPr>
          </a:p>
          <a:p>
            <a:pPr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You will not be able to access your timesheet again unless your supervisor rejects it back to you during his/her review process.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BD848-5325-4FF6-B7E3-4D2EF1974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91" y="1407659"/>
            <a:ext cx="7823844" cy="238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9081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E07479-388C-4C74-A6C0-2F3DBCC1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Other Timesheet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59AA0-99A9-4810-B7EB-3B38510FC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What Else Can I view in My timesheet?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C96049F-321B-4B6B-BA75-9AD2AB6A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FBC034E-ACCC-4B1D-A181-8A8AEE407FC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62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805E14-E2FD-4A20-98BC-863A655E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 Period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1D7F3B-9A97-46FD-8C8B-37C3CFFB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7" y="1096818"/>
            <a:ext cx="8229600" cy="374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93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-up of a server network panel with lights and cables">
            <a:extLst>
              <a:ext uri="{FF2B5EF4-FFF2-40B4-BE49-F238E27FC236}">
                <a16:creationId xmlns:a16="http://schemas.microsoft.com/office/drawing/2014/main" id="{E2FA7D0A-FC9F-4093-BEFD-7038FE43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9143999" cy="49244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19" y="5172890"/>
            <a:ext cx="7585234" cy="9274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Login JobX &amp; TimesheetX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8F4A06C-6F99-4573-A8D9-0A422397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/>
              <a:t>NGWeb Solutions, LLC - Confidential and  Proprietary - Do not share without permission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5EA03D8-01BC-45B2-90EF-D158322F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FBC034E-ACCC-4B1D-A181-8A8AEE407FC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0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756A60-DBDE-4CFE-B4DB-5E7EE492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F36E74-A6F4-4181-9CDD-97F6D2C7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FE3214-3BFD-4D90-9097-FDBE9BE1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Hire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4F3AF-5C2B-4377-9BFB-91C9F4E5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8" y="1159932"/>
            <a:ext cx="8340452" cy="4010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451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C4A691-C6D2-422F-90FF-6BA00FAD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A8724-ACFD-4F7A-B58A-CE8C3198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71FAA5-2758-4433-BC2C-68CE054F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F09D6-E9E6-40E9-A086-6A2FFB4B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250875"/>
            <a:ext cx="8432800" cy="386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784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1FA8B1-814E-4CF7-A161-BA89DDB3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19176-F7B7-4516-9E30-677546EE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63022F-BBA7-4763-8CDF-B1074495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663B0-E8D6-4B2B-BFC2-AC77D6E3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2" y="1339488"/>
            <a:ext cx="8365067" cy="380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0845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77A211-CBC1-45F1-9F3B-3E348197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679D5-4D04-4967-A07A-82C08311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CB2A9C-CB24-438C-899C-46C8E240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2BA62-054C-42A2-B69F-8EB1557D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6" y="1313255"/>
            <a:ext cx="8390467" cy="3846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181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BC1735-C2D8-43ED-8C29-B1B4B333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6532C-B589-4353-8917-B76D51F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481427-A48E-4F20-8C87-413880C0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B40DD-9A08-4506-801D-91D1A2E4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0" y="999067"/>
            <a:ext cx="8141729" cy="440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5620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34785035-3B97-4F9A-AB3D-2BE8C5D8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559391E-2AF7-400A-A49C-381459CA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FBC034E-ACCC-4B1D-A181-8A8AEE407FC0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14172" y="1886939"/>
            <a:ext cx="3957828" cy="3226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5720" rIns="0" bIns="45720" rtlCol="0">
            <a:norm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US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Support Contact </a:t>
            </a:r>
          </a:p>
          <a:p>
            <a:pPr lvl="0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Federal Work-Study Student and Graduate Assistants: </a:t>
            </a:r>
          </a:p>
          <a:p>
            <a:pPr lvl="0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studentemployment@subr.edu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Work-Study Students:</a:t>
            </a:r>
          </a:p>
          <a:p>
            <a:pPr lvl="0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financialaid@subr.edu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marR="0" lvl="0" indent="0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marR="0" lvl="0" indent="0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marR="0" lvl="0" indent="0" defTabSz="9144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10" descr="Help">
            <a:extLst>
              <a:ext uri="{FF2B5EF4-FFF2-40B4-BE49-F238E27FC236}">
                <a16:creationId xmlns:a16="http://schemas.microsoft.com/office/drawing/2014/main" id="{E32E711C-650A-4919-A1B8-A42A32B14B4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63440" y="1588855"/>
            <a:ext cx="3703320" cy="3703320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68224" y="33089"/>
            <a:ext cx="8098536" cy="6862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altLang="en-US" sz="4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6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70584"/>
            <a:ext cx="2400300" cy="701041"/>
          </a:xfrm>
        </p:spPr>
        <p:txBody>
          <a:bodyPr anchor="b">
            <a:normAutofit fontScale="90000"/>
          </a:bodyPr>
          <a:lstStyle/>
          <a:p>
            <a:r>
              <a:rPr lang="en-US" altLang="en-US" dirty="0"/>
              <a:t>Login to JobX &amp; TimesheetX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52412" y="1933747"/>
            <a:ext cx="2581275" cy="261348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1800" dirty="0"/>
              <a:t>Navigate to your school’s customized JobX Site</a:t>
            </a:r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1800" dirty="0"/>
              <a:t>Then click on the 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‘Student Worker’ link to access the area of your choice.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BC034E-ACCC-4B1D-A181-8A8AEE407FC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EF30E8-5335-490D-9D16-A3F76BB6BD1C}"/>
              </a:ext>
            </a:extLst>
          </p:cNvPr>
          <p:cNvSpPr txBox="1">
            <a:spLocks/>
          </p:cNvSpPr>
          <p:nvPr/>
        </p:nvSpPr>
        <p:spPr>
          <a:xfrm>
            <a:off x="3312507" y="4547234"/>
            <a:ext cx="4998685" cy="7345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Southern University JobX/TimesheetX Site: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https://subr.studentemployment.ngwebsolutions.com/</a:t>
            </a:r>
          </a:p>
          <a:p>
            <a:pPr>
              <a:spcBef>
                <a:spcPct val="0"/>
              </a:spcBef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2C9D5-B82F-3DBD-B6B0-CD40F08D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662" y="264159"/>
            <a:ext cx="5302198" cy="412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73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Step 1:  </a:t>
            </a:r>
            <a:r>
              <a:rPr lang="en-US" dirty="0"/>
              <a:t>Click ‘</a:t>
            </a:r>
            <a:r>
              <a:rPr lang="en-US" b="1" dirty="0"/>
              <a:t>Dashboard</a:t>
            </a:r>
            <a:r>
              <a:rPr lang="en-US" dirty="0"/>
              <a:t>’ for access to your dashboard and timesheets.</a:t>
            </a:r>
          </a:p>
          <a:p>
            <a:pPr>
              <a:spcBef>
                <a:spcPct val="0"/>
              </a:spcBef>
            </a:pPr>
            <a:endParaRPr lang="en-US" altLang="en-US" sz="19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Login to JobX &amp; TimesheetX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40BC4-E6D2-3C35-A601-CB89BE39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1457594"/>
            <a:ext cx="7376984" cy="399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894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411" y="2014690"/>
            <a:ext cx="2400300" cy="14996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en-US" sz="3200" b="0" kern="1200" spc="-50" baseline="0" dirty="0">
                <a:latin typeface="+mj-lt"/>
                <a:ea typeface="+mj-ea"/>
                <a:cs typeface="+mj-cs"/>
              </a:rPr>
              <a:t>Student Employee</a:t>
            </a:r>
            <a:br>
              <a:rPr lang="en-US" altLang="en-US" sz="3200" b="0" kern="1200" spc="-50" baseline="0" dirty="0">
                <a:latin typeface="+mj-lt"/>
                <a:ea typeface="+mj-ea"/>
                <a:cs typeface="+mj-cs"/>
              </a:rPr>
            </a:br>
            <a:r>
              <a:rPr lang="en-US" altLang="en-US" sz="3200" b="0" kern="1200" spc="-50" baseline="0" dirty="0">
                <a:latin typeface="+mj-lt"/>
                <a:ea typeface="+mj-ea"/>
                <a:cs typeface="+mj-cs"/>
              </a:rPr>
              <a:t>Login to JobX &amp; TimesheetX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FBC034E-ACCC-4B1D-A181-8A8AEE407FC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8530-1DE3-44A0-AC74-18A4CC2E0C1A}"/>
              </a:ext>
            </a:extLst>
          </p:cNvPr>
          <p:cNvSpPr txBox="1">
            <a:spLocks/>
          </p:cNvSpPr>
          <p:nvPr/>
        </p:nvSpPr>
        <p:spPr>
          <a:xfrm>
            <a:off x="213064" y="5115318"/>
            <a:ext cx="5763530" cy="61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Login utilizing your Southern University ‘SSO 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ID’ 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‘Password’.</a:t>
            </a:r>
          </a:p>
          <a:p>
            <a:pPr marL="0" indent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96E3A-F65F-E1E8-8A7C-BC814419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0" y="941957"/>
            <a:ext cx="3860998" cy="3645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54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5179695"/>
            <a:ext cx="7585234" cy="1049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Timesheet Entry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8F4A06C-6F99-4573-A8D9-0A422397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/>
              <a:t>NGWeb Solutions, LLC - Confidential and  Proprietary - Do not share without permission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5EA03D8-01BC-45B2-90EF-D158322F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BC034E-ACCC-4B1D-A181-8A8AEE407FC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11" name="Picture 10" descr="Stopwatch">
            <a:extLst>
              <a:ext uri="{FF2B5EF4-FFF2-40B4-BE49-F238E27FC236}">
                <a16:creationId xmlns:a16="http://schemas.microsoft.com/office/drawing/2014/main" id="{E2FA7D0A-FC9F-4093-BEFD-7038FE43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"/>
            <a:ext cx="9144000" cy="494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96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My Time Worked 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80A8375-F589-4C84-B5A9-FAEE1A50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42" y="5221753"/>
            <a:ext cx="6491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First, 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select ‘My Dashboard’ </a:t>
            </a:r>
            <a:r>
              <a:rPr lang="en-US" sz="1800" dirty="0">
                <a:latin typeface="+mn-lt"/>
              </a:rPr>
              <a:t>from the </a:t>
            </a:r>
            <a:r>
              <a:rPr lang="en-US" sz="1800" i="1" dirty="0">
                <a:latin typeface="+mn-lt"/>
              </a:rPr>
              <a:t>Employees</a:t>
            </a:r>
            <a:r>
              <a:rPr lang="en-US" sz="1800" dirty="0">
                <a:latin typeface="+mn-lt"/>
              </a:rPr>
              <a:t> menu.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Next, click the ‘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Job Title</a:t>
            </a: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’ link to access your timesheets.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57EC5-D8C7-75D8-8E55-405A68EB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79" y="989916"/>
            <a:ext cx="6224227" cy="4016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9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rmAutofit fontScale="90000"/>
          </a:bodyPr>
          <a:lstStyle/>
          <a:p>
            <a:r>
              <a:rPr lang="en-US" dirty="0"/>
              <a:t>Start My Time Sheet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2A47757-F0C2-4D0E-BE49-B71BB4C6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7" y="4189711"/>
            <a:ext cx="864449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If this is the first time you are entering a timesheet for the current pay period, click the ‘</a:t>
            </a: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Start Time Sheet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’ button to the right of the pay period you wish to enter time. Click ‘</a:t>
            </a: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OK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’ button in the pop-up window.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1600" dirty="0">
              <a:solidFill>
                <a:srgbClr val="000000"/>
              </a:solidFill>
              <a:latin typeface="+mn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Please Note: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If a timesheet has already been started, the link will say ‘</a:t>
            </a: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Go to time sheet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’ instead.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90F2E-8F3B-DC7A-6EE1-0A9ED67A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86" y="1004260"/>
            <a:ext cx="7706185" cy="290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68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NGWeb Solutions, LLC - Confidential and  Proprietary - Do not share without permission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4E-ACCC-4B1D-A181-8A8AEE407FC0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60449-9F8A-405A-92CF-9D738B91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7" y="38927"/>
            <a:ext cx="8098536" cy="631375"/>
          </a:xfrm>
        </p:spPr>
        <p:txBody>
          <a:bodyPr>
            <a:noAutofit/>
          </a:bodyPr>
          <a:lstStyle/>
          <a:p>
            <a:r>
              <a:rPr lang="en-US" sz="3200" dirty="0"/>
              <a:t>Add a New Timesheet Entry for Time Worked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7843FED-740A-4B1A-B89E-89694530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95" y="5047459"/>
            <a:ext cx="4079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Click ‘</a:t>
            </a:r>
            <a:r>
              <a:rPr lang="en-US" altLang="en-US" sz="1600" b="1" dirty="0">
                <a:latin typeface="+mn-lt"/>
              </a:rPr>
              <a:t>Add New Entry</a:t>
            </a:r>
            <a:r>
              <a:rPr lang="en-US" altLang="en-US" sz="1600" dirty="0">
                <a:latin typeface="+mn-lt"/>
              </a:rPr>
              <a:t>’ to enter your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D6699-EC2C-6016-C33A-A2D3D203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8" y="1150413"/>
            <a:ext cx="8198284" cy="3646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2326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bX New Theme 06_12_2020.potx" id="{EBF7864B-D243-42B5-B003-3E7448AAA4C1}" vid="{609761EC-14AA-4FAF-B3BE-37CD2420382E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bX New Theme 06_12_2020.potx" id="{EBF7864B-D243-42B5-B003-3E7448AAA4C1}" vid="{609761EC-14AA-4FAF-B3BE-37CD2420382E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bX New Theme 06_12_2020.potx" id="{EBF7864B-D243-42B5-B003-3E7448AAA4C1}" vid="{609761EC-14AA-4FAF-B3BE-37CD2420382E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bX New Theme 06_12_2020.potx" id="{EBF7864B-D243-42B5-B003-3E7448AAA4C1}" vid="{609761EC-14AA-4FAF-B3BE-37CD242038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A31F35EDF8C43A727E134025C138C" ma:contentTypeVersion="9" ma:contentTypeDescription="Create a new document." ma:contentTypeScope="" ma:versionID="eac8fa78c8328fd952b7b1ad14261922">
  <xsd:schema xmlns:xsd="http://www.w3.org/2001/XMLSchema" xmlns:xs="http://www.w3.org/2001/XMLSchema" xmlns:p="http://schemas.microsoft.com/office/2006/metadata/properties" xmlns:ns2="1a2f015b-47f4-42a5-86d1-9e99d3cd50c8" xmlns:ns3="e552896d-6876-44ed-94ba-856bf5f7b0ad" targetNamespace="http://schemas.microsoft.com/office/2006/metadata/properties" ma:root="true" ma:fieldsID="45d22ce6de1376bdc39a0c8fafc056e4" ns2:_="" ns3:_="">
    <xsd:import namespace="1a2f015b-47f4-42a5-86d1-9e99d3cd50c8"/>
    <xsd:import namespace="e552896d-6876-44ed-94ba-856bf5f7b0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f015b-47f4-42a5-86d1-9e99d3cd50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2896d-6876-44ed-94ba-856bf5f7b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7D5EDD-8C32-4661-B967-AA33EDE5F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f015b-47f4-42a5-86d1-9e99d3cd50c8"/>
    <ds:schemaRef ds:uri="e552896d-6876-44ed-94ba-856bf5f7b0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A8BA50-ED64-4386-9E02-B38839FCF025}">
  <ds:schemaRefs>
    <ds:schemaRef ds:uri="http://purl.org/dc/terms/"/>
    <ds:schemaRef ds:uri="1a2f015b-47f4-42a5-86d1-9e99d3cd50c8"/>
    <ds:schemaRef ds:uri="http://schemas.microsoft.com/office/2006/documentManagement/types"/>
    <ds:schemaRef ds:uri="http://schemas.microsoft.com/office/infopath/2007/PartnerControls"/>
    <ds:schemaRef ds:uri="e552896d-6876-44ed-94ba-856bf5f7b0a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401753-A60E-471D-BFDF-17133BF88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22853</TotalTime>
  <Words>1003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Calibri Light</vt:lpstr>
      <vt:lpstr>Wingdings</vt:lpstr>
      <vt:lpstr>Retrospect</vt:lpstr>
      <vt:lpstr>Retrospect</vt:lpstr>
      <vt:lpstr>Retrospect</vt:lpstr>
      <vt:lpstr>Retrospect</vt:lpstr>
      <vt:lpstr>Student Training </vt:lpstr>
      <vt:lpstr>Login JobX &amp; TimesheetX</vt:lpstr>
      <vt:lpstr>Login to JobX &amp; TimesheetX</vt:lpstr>
      <vt:lpstr>How to Login to JobX &amp; TimesheetX</vt:lpstr>
      <vt:lpstr>Student Employee Login to JobX &amp; TimesheetX </vt:lpstr>
      <vt:lpstr>Timesheet Entry </vt:lpstr>
      <vt:lpstr>Enter My Time Worked </vt:lpstr>
      <vt:lpstr>Start My Time Sheet</vt:lpstr>
      <vt:lpstr>Add a New Timesheet Entry for Time Worked</vt:lpstr>
      <vt:lpstr>Add a New Timesheet Entry for Time Worked</vt:lpstr>
      <vt:lpstr>Add a New Timesheet Entry for Time Worked</vt:lpstr>
      <vt:lpstr>Submit Timesheet</vt:lpstr>
      <vt:lpstr>Submit Time Sheet to Supervisor </vt:lpstr>
      <vt:lpstr>Submit Timesheet to Supervisor </vt:lpstr>
      <vt:lpstr>Submit Timesheet to Supervisor </vt:lpstr>
      <vt:lpstr>Submit Timesheet to Supervisor (Esign)</vt:lpstr>
      <vt:lpstr>Submit Timesheet to Supervisor </vt:lpstr>
      <vt:lpstr>Other Timesheet Features</vt:lpstr>
      <vt:lpstr>Pay Period Information</vt:lpstr>
      <vt:lpstr>Hire Details</vt:lpstr>
      <vt:lpstr>Awards</vt:lpstr>
      <vt:lpstr>Supervisors</vt:lpstr>
      <vt:lpstr>Accounts</vt:lpstr>
      <vt:lpstr>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On-Campus Student Training</dc:title>
  <dc:creator>Julie Veselka</dc:creator>
  <cp:lastModifiedBy>Dawn Harris</cp:lastModifiedBy>
  <cp:revision>104</cp:revision>
  <dcterms:created xsi:type="dcterms:W3CDTF">2020-06-12T17:50:47Z</dcterms:created>
  <dcterms:modified xsi:type="dcterms:W3CDTF">2024-06-10T00:08:53Z</dcterms:modified>
</cp:coreProperties>
</file>