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1" r:id="rId4"/>
    <p:sldMasterId id="2147483757" r:id="rId5"/>
    <p:sldMasterId id="2147483828" r:id="rId6"/>
    <p:sldMasterId id="2147483822" r:id="rId7"/>
  </p:sldMasterIdLst>
  <p:notesMasterIdLst>
    <p:notesMasterId r:id="rId28"/>
  </p:notesMasterIdLst>
  <p:handoutMasterIdLst>
    <p:handoutMasterId r:id="rId29"/>
  </p:handoutMasterIdLst>
  <p:sldIdLst>
    <p:sldId id="457" r:id="rId8"/>
    <p:sldId id="458" r:id="rId9"/>
    <p:sldId id="459" r:id="rId10"/>
    <p:sldId id="460" r:id="rId11"/>
    <p:sldId id="464" r:id="rId12"/>
    <p:sldId id="465" r:id="rId13"/>
    <p:sldId id="466" r:id="rId14"/>
    <p:sldId id="331" r:id="rId15"/>
    <p:sldId id="434" r:id="rId16"/>
    <p:sldId id="332" r:id="rId17"/>
    <p:sldId id="333" r:id="rId18"/>
    <p:sldId id="365" r:id="rId19"/>
    <p:sldId id="467" r:id="rId20"/>
    <p:sldId id="340" r:id="rId21"/>
    <p:sldId id="366" r:id="rId22"/>
    <p:sldId id="468" r:id="rId23"/>
    <p:sldId id="469" r:id="rId24"/>
    <p:sldId id="470" r:id="rId25"/>
    <p:sldId id="471" r:id="rId26"/>
    <p:sldId id="374" r:id="rId27"/>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Veselka" initials="JV" lastIdx="1" clrIdx="0">
    <p:extLst>
      <p:ext uri="{19B8F6BF-5375-455C-9EA6-DF929625EA0E}">
        <p15:presenceInfo xmlns:p15="http://schemas.microsoft.com/office/powerpoint/2012/main" userId="S::julie@ngwebsolutions.com::b538995c-c159-4051-b062-3a884e06c4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FFFFFF"/>
    <a:srgbClr val="5FCBEF"/>
    <a:srgbClr val="FF9933"/>
    <a:srgbClr val="DDDDDD"/>
    <a:srgbClr val="009DDC"/>
    <a:srgbClr val="F8F8F8"/>
    <a:srgbClr val="EAEFF7"/>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4" autoAdjust="0"/>
    <p:restoredTop sz="94127" autoAdjust="0"/>
  </p:normalViewPr>
  <p:slideViewPr>
    <p:cSldViewPr snapToGrid="0">
      <p:cViewPr varScale="1">
        <p:scale>
          <a:sx n="63" d="100"/>
          <a:sy n="63" d="100"/>
        </p:scale>
        <p:origin x="136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49" d="100"/>
          <a:sy n="49" d="100"/>
        </p:scale>
        <p:origin x="26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77FF7-5F93-45F1-886F-17E5A043339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A55C26-8910-494B-B814-8778EAE5EA53}">
      <dgm:prSet/>
      <dgm:spPr/>
      <dgm:t>
        <a:bodyPr/>
        <a:lstStyle/>
        <a:p>
          <a:pPr>
            <a:lnSpc>
              <a:spcPct val="100000"/>
            </a:lnSpc>
          </a:pPr>
          <a:r>
            <a:rPr lang="en-US" dirty="0"/>
            <a:t>JobMail notifies you about potential job matches based on your interest</a:t>
          </a:r>
        </a:p>
      </dgm:t>
    </dgm:pt>
    <dgm:pt modelId="{96B300AD-ABDE-41EB-8B79-40D1241E2E07}" type="parTrans" cxnId="{0727D78A-CD75-4964-9470-D84D10453A7F}">
      <dgm:prSet/>
      <dgm:spPr/>
      <dgm:t>
        <a:bodyPr/>
        <a:lstStyle/>
        <a:p>
          <a:endParaRPr lang="en-US"/>
        </a:p>
      </dgm:t>
    </dgm:pt>
    <dgm:pt modelId="{7614F067-E696-4E49-A5D7-C71A001763E4}" type="sibTrans" cxnId="{0727D78A-CD75-4964-9470-D84D10453A7F}">
      <dgm:prSet/>
      <dgm:spPr/>
      <dgm:t>
        <a:bodyPr/>
        <a:lstStyle/>
        <a:p>
          <a:pPr>
            <a:lnSpc>
              <a:spcPct val="100000"/>
            </a:lnSpc>
          </a:pPr>
          <a:endParaRPr lang="en-US"/>
        </a:p>
      </dgm:t>
    </dgm:pt>
    <dgm:pt modelId="{EFB7BE1D-540F-41BB-9010-C6CC9C5CDF12}">
      <dgm:prSet/>
      <dgm:spPr/>
      <dgm:t>
        <a:bodyPr/>
        <a:lstStyle/>
        <a:p>
          <a:pPr>
            <a:lnSpc>
              <a:spcPct val="100000"/>
            </a:lnSpc>
          </a:pPr>
          <a:r>
            <a:rPr lang="en-US" dirty="0"/>
            <a:t>Must complete a JobMail Subscription to receive notifications</a:t>
          </a:r>
        </a:p>
      </dgm:t>
    </dgm:pt>
    <dgm:pt modelId="{0870A35E-9A9F-4D06-9B20-A535FBA7B874}" type="parTrans" cxnId="{4CAF5FAF-3F47-4901-BFA8-8B6616AE78D2}">
      <dgm:prSet/>
      <dgm:spPr/>
      <dgm:t>
        <a:bodyPr/>
        <a:lstStyle/>
        <a:p>
          <a:endParaRPr lang="en-US"/>
        </a:p>
      </dgm:t>
    </dgm:pt>
    <dgm:pt modelId="{639ADF40-DB9B-4617-9E33-BAB466C45876}" type="sibTrans" cxnId="{4CAF5FAF-3F47-4901-BFA8-8B6616AE78D2}">
      <dgm:prSet/>
      <dgm:spPr/>
      <dgm:t>
        <a:bodyPr/>
        <a:lstStyle/>
        <a:p>
          <a:pPr>
            <a:lnSpc>
              <a:spcPct val="100000"/>
            </a:lnSpc>
          </a:pPr>
          <a:endParaRPr lang="en-US"/>
        </a:p>
      </dgm:t>
    </dgm:pt>
    <dgm:pt modelId="{FC07B98E-3DBC-4C11-8BAA-6231361AFE07}">
      <dgm:prSet/>
      <dgm:spPr/>
      <dgm:t>
        <a:bodyPr/>
        <a:lstStyle/>
        <a:p>
          <a:pPr>
            <a:lnSpc>
              <a:spcPct val="100000"/>
            </a:lnSpc>
          </a:pPr>
          <a:r>
            <a:rPr lang="en-US" dirty="0"/>
            <a:t>After JobMail setup you will receive notifications on new job listings that interest you</a:t>
          </a:r>
        </a:p>
      </dgm:t>
    </dgm:pt>
    <dgm:pt modelId="{1983FA2D-46EA-45A7-841A-FEB8C1EFB7FC}" type="parTrans" cxnId="{93ADC86F-5D8C-467B-BC04-81E61205CC36}">
      <dgm:prSet/>
      <dgm:spPr/>
      <dgm:t>
        <a:bodyPr/>
        <a:lstStyle/>
        <a:p>
          <a:endParaRPr lang="en-US"/>
        </a:p>
      </dgm:t>
    </dgm:pt>
    <dgm:pt modelId="{7EE75FF5-0CB3-4118-B0E8-161D37FC65AA}" type="sibTrans" cxnId="{93ADC86F-5D8C-467B-BC04-81E61205CC36}">
      <dgm:prSet/>
      <dgm:spPr/>
      <dgm:t>
        <a:bodyPr/>
        <a:lstStyle/>
        <a:p>
          <a:pPr>
            <a:lnSpc>
              <a:spcPct val="100000"/>
            </a:lnSpc>
          </a:pPr>
          <a:endParaRPr lang="en-US"/>
        </a:p>
      </dgm:t>
    </dgm:pt>
    <dgm:pt modelId="{74B6B208-4B91-469A-8837-0211E16DD920}">
      <dgm:prSet/>
      <dgm:spPr/>
      <dgm:t>
        <a:bodyPr/>
        <a:lstStyle/>
        <a:p>
          <a:pPr>
            <a:lnSpc>
              <a:spcPct val="100000"/>
            </a:lnSpc>
          </a:pPr>
          <a:r>
            <a:rPr lang="en-US" dirty="0"/>
            <a:t>The email will provide all details about the job to assist you in identifying a great job opportunity</a:t>
          </a:r>
        </a:p>
      </dgm:t>
    </dgm:pt>
    <dgm:pt modelId="{FA7AA48B-584A-4CD4-9219-27072EC4F96F}" type="parTrans" cxnId="{9E66E6ED-712C-40B4-8338-8C959433BF46}">
      <dgm:prSet/>
      <dgm:spPr/>
      <dgm:t>
        <a:bodyPr/>
        <a:lstStyle/>
        <a:p>
          <a:endParaRPr lang="en-US"/>
        </a:p>
      </dgm:t>
    </dgm:pt>
    <dgm:pt modelId="{1CCCB79F-A194-47E6-AB50-7F82E44BF565}" type="sibTrans" cxnId="{9E66E6ED-712C-40B4-8338-8C959433BF46}">
      <dgm:prSet/>
      <dgm:spPr/>
      <dgm:t>
        <a:bodyPr/>
        <a:lstStyle/>
        <a:p>
          <a:pPr>
            <a:lnSpc>
              <a:spcPct val="100000"/>
            </a:lnSpc>
          </a:pPr>
          <a:endParaRPr lang="en-US"/>
        </a:p>
      </dgm:t>
    </dgm:pt>
    <dgm:pt modelId="{D2765CC1-1272-40D2-A5C1-ECEA3FA0D8A9}" type="pres">
      <dgm:prSet presAssocID="{1B977FF7-5F93-45F1-886F-17E5A0433395}" presName="root" presStyleCnt="0">
        <dgm:presLayoutVars>
          <dgm:dir/>
          <dgm:resizeHandles val="exact"/>
        </dgm:presLayoutVars>
      </dgm:prSet>
      <dgm:spPr/>
    </dgm:pt>
    <dgm:pt modelId="{B3850AB2-F5A4-4B7E-9AF8-DA4B4937F536}" type="pres">
      <dgm:prSet presAssocID="{1B977FF7-5F93-45F1-886F-17E5A0433395}" presName="container" presStyleCnt="0">
        <dgm:presLayoutVars>
          <dgm:dir/>
          <dgm:resizeHandles val="exact"/>
        </dgm:presLayoutVars>
      </dgm:prSet>
      <dgm:spPr/>
    </dgm:pt>
    <dgm:pt modelId="{7FF238EF-6B7E-4947-A7E7-6A1C9D8AD7B7}" type="pres">
      <dgm:prSet presAssocID="{85A55C26-8910-494B-B814-8778EAE5EA53}" presName="compNode" presStyleCnt="0"/>
      <dgm:spPr/>
    </dgm:pt>
    <dgm:pt modelId="{D584E326-4752-4A6B-88A6-0D992418F5CF}" type="pres">
      <dgm:prSet presAssocID="{85A55C26-8910-494B-B814-8778EAE5EA53}" presName="iconBgRect" presStyleLbl="bgShp" presStyleIdx="0" presStyleCnt="4"/>
      <dgm:spPr/>
    </dgm:pt>
    <dgm:pt modelId="{B47A1EE4-9EC6-4520-AE45-E356E2263C98}" type="pres">
      <dgm:prSet presAssocID="{85A55C26-8910-494B-B814-8778EAE5EA53}"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nvelope"/>
        </a:ext>
      </dgm:extLst>
    </dgm:pt>
    <dgm:pt modelId="{106D5565-26BF-4599-8257-24D74FB49881}" type="pres">
      <dgm:prSet presAssocID="{85A55C26-8910-494B-B814-8778EAE5EA53}" presName="spaceRect" presStyleCnt="0"/>
      <dgm:spPr/>
    </dgm:pt>
    <dgm:pt modelId="{AC9A9FF4-CF36-4263-A6F9-86D8E067CB05}" type="pres">
      <dgm:prSet presAssocID="{85A55C26-8910-494B-B814-8778EAE5EA53}" presName="textRect" presStyleLbl="revTx" presStyleIdx="0" presStyleCnt="4" custScaleX="122322" custLinFactNeighborX="4730" custLinFactNeighborY="2003">
        <dgm:presLayoutVars>
          <dgm:chMax val="1"/>
          <dgm:chPref val="1"/>
        </dgm:presLayoutVars>
      </dgm:prSet>
      <dgm:spPr/>
    </dgm:pt>
    <dgm:pt modelId="{B0752817-49B2-48FC-BE0B-56F3590FAE28}" type="pres">
      <dgm:prSet presAssocID="{7614F067-E696-4E49-A5D7-C71A001763E4}" presName="sibTrans" presStyleLbl="sibTrans2D1" presStyleIdx="0" presStyleCnt="0"/>
      <dgm:spPr/>
    </dgm:pt>
    <dgm:pt modelId="{6F9F2C90-A55D-4D31-ACC3-2B113C1E6861}" type="pres">
      <dgm:prSet presAssocID="{EFB7BE1D-540F-41BB-9010-C6CC9C5CDF12}" presName="compNode" presStyleCnt="0"/>
      <dgm:spPr/>
    </dgm:pt>
    <dgm:pt modelId="{57BB3353-56B4-4D1A-9211-D9800B60A552}" type="pres">
      <dgm:prSet presAssocID="{EFB7BE1D-540F-41BB-9010-C6CC9C5CDF12}" presName="iconBgRect" presStyleLbl="bgShp" presStyleIdx="1" presStyleCnt="4"/>
      <dgm:spPr/>
    </dgm:pt>
    <dgm:pt modelId="{393F3621-015E-4432-848E-1EA1D8F225E0}" type="pres">
      <dgm:prSet presAssocID="{EFB7BE1D-540F-41BB-9010-C6CC9C5CDF12}"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ngle gear"/>
        </a:ext>
      </dgm:extLst>
    </dgm:pt>
    <dgm:pt modelId="{731B12C6-D8A8-47F3-A337-C1EEF3E2589B}" type="pres">
      <dgm:prSet presAssocID="{EFB7BE1D-540F-41BB-9010-C6CC9C5CDF12}" presName="spaceRect" presStyleCnt="0"/>
      <dgm:spPr/>
    </dgm:pt>
    <dgm:pt modelId="{7DBABE69-2010-4061-99F4-8D561B794132}" type="pres">
      <dgm:prSet presAssocID="{EFB7BE1D-540F-41BB-9010-C6CC9C5CDF12}" presName="textRect" presStyleLbl="revTx" presStyleIdx="1" presStyleCnt="4" custScaleX="91922" custScaleY="60504" custLinFactNeighborX="-7726" custLinFactNeighborY="2093">
        <dgm:presLayoutVars>
          <dgm:chMax val="1"/>
          <dgm:chPref val="1"/>
        </dgm:presLayoutVars>
      </dgm:prSet>
      <dgm:spPr/>
    </dgm:pt>
    <dgm:pt modelId="{D08D7226-F474-47B8-8EBF-21D2AA20DC49}" type="pres">
      <dgm:prSet presAssocID="{639ADF40-DB9B-4617-9E33-BAB466C45876}" presName="sibTrans" presStyleLbl="sibTrans2D1" presStyleIdx="0" presStyleCnt="0"/>
      <dgm:spPr/>
    </dgm:pt>
    <dgm:pt modelId="{1A9050A6-3C72-4F99-A52A-DC8D534880E3}" type="pres">
      <dgm:prSet presAssocID="{FC07B98E-3DBC-4C11-8BAA-6231361AFE07}" presName="compNode" presStyleCnt="0"/>
      <dgm:spPr/>
    </dgm:pt>
    <dgm:pt modelId="{87462A46-D4D7-4EC6-9C05-E8B5FD437B63}" type="pres">
      <dgm:prSet presAssocID="{FC07B98E-3DBC-4C11-8BAA-6231361AFE07}" presName="iconBgRect" presStyleLbl="bgShp" presStyleIdx="2" presStyleCnt="4"/>
      <dgm:spPr/>
    </dgm:pt>
    <dgm:pt modelId="{0A30737C-F1AD-4C49-9FDB-FA994E49BE83}" type="pres">
      <dgm:prSet presAssocID="{FC07B98E-3DBC-4C11-8BAA-6231361AFE07}"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ckmark"/>
        </a:ext>
      </dgm:extLst>
    </dgm:pt>
    <dgm:pt modelId="{763383B3-C7DD-42D8-BDE2-D5512B8CE895}" type="pres">
      <dgm:prSet presAssocID="{FC07B98E-3DBC-4C11-8BAA-6231361AFE07}" presName="spaceRect" presStyleCnt="0"/>
      <dgm:spPr/>
    </dgm:pt>
    <dgm:pt modelId="{954B49EB-447E-40AC-A181-8CCAA3DB07DC}" type="pres">
      <dgm:prSet presAssocID="{FC07B98E-3DBC-4C11-8BAA-6231361AFE07}" presName="textRect" presStyleLbl="revTx" presStyleIdx="2" presStyleCnt="4">
        <dgm:presLayoutVars>
          <dgm:chMax val="1"/>
          <dgm:chPref val="1"/>
        </dgm:presLayoutVars>
      </dgm:prSet>
      <dgm:spPr/>
    </dgm:pt>
    <dgm:pt modelId="{5C9522D7-3ED2-4B35-9511-341834E7FA87}" type="pres">
      <dgm:prSet presAssocID="{7EE75FF5-0CB3-4118-B0E8-161D37FC65AA}" presName="sibTrans" presStyleLbl="sibTrans2D1" presStyleIdx="0" presStyleCnt="0"/>
      <dgm:spPr/>
    </dgm:pt>
    <dgm:pt modelId="{2EBF716D-4635-4A86-95F9-8775E1E01ADB}" type="pres">
      <dgm:prSet presAssocID="{74B6B208-4B91-469A-8837-0211E16DD920}" presName="compNode" presStyleCnt="0"/>
      <dgm:spPr/>
    </dgm:pt>
    <dgm:pt modelId="{AD3D0FD1-812D-4D05-802F-A0B96DB0E475}" type="pres">
      <dgm:prSet presAssocID="{74B6B208-4B91-469A-8837-0211E16DD920}" presName="iconBgRect" presStyleLbl="bgShp" presStyleIdx="3" presStyleCnt="4" custLinFactNeighborX="35003" custLinFactNeighborY="714"/>
      <dgm:spPr/>
    </dgm:pt>
    <dgm:pt modelId="{2DF46BCD-7E51-454C-A891-AA09BA0F291E}" type="pres">
      <dgm:prSet presAssocID="{74B6B208-4B91-469A-8837-0211E16DD920}" presName="iconRect" presStyleLbl="node1" presStyleIdx="3" presStyleCnt="4" custLinFactNeighborX="60350" custLinFactNeighborY="-615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User"/>
        </a:ext>
      </dgm:extLst>
    </dgm:pt>
    <dgm:pt modelId="{78166CD7-8CF7-4FC4-9E01-000157EEF76F}" type="pres">
      <dgm:prSet presAssocID="{74B6B208-4B91-469A-8837-0211E16DD920}" presName="spaceRect" presStyleCnt="0"/>
      <dgm:spPr/>
    </dgm:pt>
    <dgm:pt modelId="{134B7F52-6DB8-494A-A290-1B25FC9693FC}" type="pres">
      <dgm:prSet presAssocID="{74B6B208-4B91-469A-8837-0211E16DD920}" presName="textRect" presStyleLbl="revTx" presStyleIdx="3" presStyleCnt="4" custLinFactNeighborX="10686">
        <dgm:presLayoutVars>
          <dgm:chMax val="1"/>
          <dgm:chPref val="1"/>
        </dgm:presLayoutVars>
      </dgm:prSet>
      <dgm:spPr/>
    </dgm:pt>
  </dgm:ptLst>
  <dgm:cxnLst>
    <dgm:cxn modelId="{460F5D01-6A2C-4BFD-8E7E-0EB7475D62BF}" type="presOf" srcId="{EFB7BE1D-540F-41BB-9010-C6CC9C5CDF12}" destId="{7DBABE69-2010-4061-99F4-8D561B794132}" srcOrd="0" destOrd="0" presId="urn:microsoft.com/office/officeart/2018/2/layout/IconCircleList"/>
    <dgm:cxn modelId="{45EE241E-D959-4348-8A58-4076719108CC}" type="presOf" srcId="{1B977FF7-5F93-45F1-886F-17E5A0433395}" destId="{D2765CC1-1272-40D2-A5C1-ECEA3FA0D8A9}" srcOrd="0" destOrd="0" presId="urn:microsoft.com/office/officeart/2018/2/layout/IconCircleList"/>
    <dgm:cxn modelId="{1C803F1E-9515-4561-B59B-0459C3278CEA}" type="presOf" srcId="{639ADF40-DB9B-4617-9E33-BAB466C45876}" destId="{D08D7226-F474-47B8-8EBF-21D2AA20DC49}" srcOrd="0" destOrd="0" presId="urn:microsoft.com/office/officeart/2018/2/layout/IconCircleList"/>
    <dgm:cxn modelId="{481E4B2A-6E3D-42DF-9BE5-64D4313AAC06}" type="presOf" srcId="{85A55C26-8910-494B-B814-8778EAE5EA53}" destId="{AC9A9FF4-CF36-4263-A6F9-86D8E067CB05}" srcOrd="0" destOrd="0" presId="urn:microsoft.com/office/officeart/2018/2/layout/IconCircleList"/>
    <dgm:cxn modelId="{93ADC86F-5D8C-467B-BC04-81E61205CC36}" srcId="{1B977FF7-5F93-45F1-886F-17E5A0433395}" destId="{FC07B98E-3DBC-4C11-8BAA-6231361AFE07}" srcOrd="2" destOrd="0" parTransId="{1983FA2D-46EA-45A7-841A-FEB8C1EFB7FC}" sibTransId="{7EE75FF5-0CB3-4118-B0E8-161D37FC65AA}"/>
    <dgm:cxn modelId="{56B6277B-68F1-43B1-8AB8-D6D52F64BCA0}" type="presOf" srcId="{7EE75FF5-0CB3-4118-B0E8-161D37FC65AA}" destId="{5C9522D7-3ED2-4B35-9511-341834E7FA87}" srcOrd="0" destOrd="0" presId="urn:microsoft.com/office/officeart/2018/2/layout/IconCircleList"/>
    <dgm:cxn modelId="{0727D78A-CD75-4964-9470-D84D10453A7F}" srcId="{1B977FF7-5F93-45F1-886F-17E5A0433395}" destId="{85A55C26-8910-494B-B814-8778EAE5EA53}" srcOrd="0" destOrd="0" parTransId="{96B300AD-ABDE-41EB-8B79-40D1241E2E07}" sibTransId="{7614F067-E696-4E49-A5D7-C71A001763E4}"/>
    <dgm:cxn modelId="{2976C999-AFC6-4900-A9B9-49C6C7682B15}" type="presOf" srcId="{FC07B98E-3DBC-4C11-8BAA-6231361AFE07}" destId="{954B49EB-447E-40AC-A181-8CCAA3DB07DC}" srcOrd="0" destOrd="0" presId="urn:microsoft.com/office/officeart/2018/2/layout/IconCircleList"/>
    <dgm:cxn modelId="{BA58859F-DE7F-4519-B00A-EC17FDE27A02}" type="presOf" srcId="{74B6B208-4B91-469A-8837-0211E16DD920}" destId="{134B7F52-6DB8-494A-A290-1B25FC9693FC}" srcOrd="0" destOrd="0" presId="urn:microsoft.com/office/officeart/2018/2/layout/IconCircleList"/>
    <dgm:cxn modelId="{4CAF5FAF-3F47-4901-BFA8-8B6616AE78D2}" srcId="{1B977FF7-5F93-45F1-886F-17E5A0433395}" destId="{EFB7BE1D-540F-41BB-9010-C6CC9C5CDF12}" srcOrd="1" destOrd="0" parTransId="{0870A35E-9A9F-4D06-9B20-A535FBA7B874}" sibTransId="{639ADF40-DB9B-4617-9E33-BAB466C45876}"/>
    <dgm:cxn modelId="{352CACE2-3E7C-41E2-80D2-3627E1B71679}" type="presOf" srcId="{7614F067-E696-4E49-A5D7-C71A001763E4}" destId="{B0752817-49B2-48FC-BE0B-56F3590FAE28}" srcOrd="0" destOrd="0" presId="urn:microsoft.com/office/officeart/2018/2/layout/IconCircleList"/>
    <dgm:cxn modelId="{9E66E6ED-712C-40B4-8338-8C959433BF46}" srcId="{1B977FF7-5F93-45F1-886F-17E5A0433395}" destId="{74B6B208-4B91-469A-8837-0211E16DD920}" srcOrd="3" destOrd="0" parTransId="{FA7AA48B-584A-4CD4-9219-27072EC4F96F}" sibTransId="{1CCCB79F-A194-47E6-AB50-7F82E44BF565}"/>
    <dgm:cxn modelId="{A04B8804-D6C6-4E06-A14B-C9D6AA86CBC7}" type="presParOf" srcId="{D2765CC1-1272-40D2-A5C1-ECEA3FA0D8A9}" destId="{B3850AB2-F5A4-4B7E-9AF8-DA4B4937F536}" srcOrd="0" destOrd="0" presId="urn:microsoft.com/office/officeart/2018/2/layout/IconCircleList"/>
    <dgm:cxn modelId="{C03BE2A2-0AC9-4F8E-BFFF-829E236B463B}" type="presParOf" srcId="{B3850AB2-F5A4-4B7E-9AF8-DA4B4937F536}" destId="{7FF238EF-6B7E-4947-A7E7-6A1C9D8AD7B7}" srcOrd="0" destOrd="0" presId="urn:microsoft.com/office/officeart/2018/2/layout/IconCircleList"/>
    <dgm:cxn modelId="{04760E2F-81CF-4AB6-9D28-BD36F6A7BA78}" type="presParOf" srcId="{7FF238EF-6B7E-4947-A7E7-6A1C9D8AD7B7}" destId="{D584E326-4752-4A6B-88A6-0D992418F5CF}" srcOrd="0" destOrd="0" presId="urn:microsoft.com/office/officeart/2018/2/layout/IconCircleList"/>
    <dgm:cxn modelId="{DEC5BDD7-9BAC-412A-8B19-D518A92505BE}" type="presParOf" srcId="{7FF238EF-6B7E-4947-A7E7-6A1C9D8AD7B7}" destId="{B47A1EE4-9EC6-4520-AE45-E356E2263C98}" srcOrd="1" destOrd="0" presId="urn:microsoft.com/office/officeart/2018/2/layout/IconCircleList"/>
    <dgm:cxn modelId="{D55B1313-9065-41B6-B90E-B47A1B7B4021}" type="presParOf" srcId="{7FF238EF-6B7E-4947-A7E7-6A1C9D8AD7B7}" destId="{106D5565-26BF-4599-8257-24D74FB49881}" srcOrd="2" destOrd="0" presId="urn:microsoft.com/office/officeart/2018/2/layout/IconCircleList"/>
    <dgm:cxn modelId="{EBD06A95-D376-4437-AADE-9F999B2312F5}" type="presParOf" srcId="{7FF238EF-6B7E-4947-A7E7-6A1C9D8AD7B7}" destId="{AC9A9FF4-CF36-4263-A6F9-86D8E067CB05}" srcOrd="3" destOrd="0" presId="urn:microsoft.com/office/officeart/2018/2/layout/IconCircleList"/>
    <dgm:cxn modelId="{5193CC99-8EB1-4919-ADF7-70CCC1A833FF}" type="presParOf" srcId="{B3850AB2-F5A4-4B7E-9AF8-DA4B4937F536}" destId="{B0752817-49B2-48FC-BE0B-56F3590FAE28}" srcOrd="1" destOrd="0" presId="urn:microsoft.com/office/officeart/2018/2/layout/IconCircleList"/>
    <dgm:cxn modelId="{481619AF-956E-4B36-A330-6B50D8C8276C}" type="presParOf" srcId="{B3850AB2-F5A4-4B7E-9AF8-DA4B4937F536}" destId="{6F9F2C90-A55D-4D31-ACC3-2B113C1E6861}" srcOrd="2" destOrd="0" presId="urn:microsoft.com/office/officeart/2018/2/layout/IconCircleList"/>
    <dgm:cxn modelId="{00F03BDF-8A13-47D8-993D-68B87732C1CE}" type="presParOf" srcId="{6F9F2C90-A55D-4D31-ACC3-2B113C1E6861}" destId="{57BB3353-56B4-4D1A-9211-D9800B60A552}" srcOrd="0" destOrd="0" presId="urn:microsoft.com/office/officeart/2018/2/layout/IconCircleList"/>
    <dgm:cxn modelId="{6E5B00D5-2ACD-4BD6-9728-2621019E16D4}" type="presParOf" srcId="{6F9F2C90-A55D-4D31-ACC3-2B113C1E6861}" destId="{393F3621-015E-4432-848E-1EA1D8F225E0}" srcOrd="1" destOrd="0" presId="urn:microsoft.com/office/officeart/2018/2/layout/IconCircleList"/>
    <dgm:cxn modelId="{B7AEC784-50E0-40AF-AC32-7DFA1B5D7A3A}" type="presParOf" srcId="{6F9F2C90-A55D-4D31-ACC3-2B113C1E6861}" destId="{731B12C6-D8A8-47F3-A337-C1EEF3E2589B}" srcOrd="2" destOrd="0" presId="urn:microsoft.com/office/officeart/2018/2/layout/IconCircleList"/>
    <dgm:cxn modelId="{F838C107-58EE-4C58-90E0-EA4B623C85B1}" type="presParOf" srcId="{6F9F2C90-A55D-4D31-ACC3-2B113C1E6861}" destId="{7DBABE69-2010-4061-99F4-8D561B794132}" srcOrd="3" destOrd="0" presId="urn:microsoft.com/office/officeart/2018/2/layout/IconCircleList"/>
    <dgm:cxn modelId="{65096029-F4DD-4B7C-B715-2B35C6479DD6}" type="presParOf" srcId="{B3850AB2-F5A4-4B7E-9AF8-DA4B4937F536}" destId="{D08D7226-F474-47B8-8EBF-21D2AA20DC49}" srcOrd="3" destOrd="0" presId="urn:microsoft.com/office/officeart/2018/2/layout/IconCircleList"/>
    <dgm:cxn modelId="{B793EF2C-4390-49DF-B6ED-A8FDC05CAA34}" type="presParOf" srcId="{B3850AB2-F5A4-4B7E-9AF8-DA4B4937F536}" destId="{1A9050A6-3C72-4F99-A52A-DC8D534880E3}" srcOrd="4" destOrd="0" presId="urn:microsoft.com/office/officeart/2018/2/layout/IconCircleList"/>
    <dgm:cxn modelId="{70DF9101-DE4B-4EED-BBD7-E97B06B62E3A}" type="presParOf" srcId="{1A9050A6-3C72-4F99-A52A-DC8D534880E3}" destId="{87462A46-D4D7-4EC6-9C05-E8B5FD437B63}" srcOrd="0" destOrd="0" presId="urn:microsoft.com/office/officeart/2018/2/layout/IconCircleList"/>
    <dgm:cxn modelId="{62F97490-38B8-41E3-B830-1C3987608C31}" type="presParOf" srcId="{1A9050A6-3C72-4F99-A52A-DC8D534880E3}" destId="{0A30737C-F1AD-4C49-9FDB-FA994E49BE83}" srcOrd="1" destOrd="0" presId="urn:microsoft.com/office/officeart/2018/2/layout/IconCircleList"/>
    <dgm:cxn modelId="{15BCBE72-A0A6-45A5-A956-1371B2B38B72}" type="presParOf" srcId="{1A9050A6-3C72-4F99-A52A-DC8D534880E3}" destId="{763383B3-C7DD-42D8-BDE2-D5512B8CE895}" srcOrd="2" destOrd="0" presId="urn:microsoft.com/office/officeart/2018/2/layout/IconCircleList"/>
    <dgm:cxn modelId="{47B0982D-4701-4173-AB3A-BF153F009D94}" type="presParOf" srcId="{1A9050A6-3C72-4F99-A52A-DC8D534880E3}" destId="{954B49EB-447E-40AC-A181-8CCAA3DB07DC}" srcOrd="3" destOrd="0" presId="urn:microsoft.com/office/officeart/2018/2/layout/IconCircleList"/>
    <dgm:cxn modelId="{23D5CC5B-0E83-496E-9656-84CB9015F2C1}" type="presParOf" srcId="{B3850AB2-F5A4-4B7E-9AF8-DA4B4937F536}" destId="{5C9522D7-3ED2-4B35-9511-341834E7FA87}" srcOrd="5" destOrd="0" presId="urn:microsoft.com/office/officeart/2018/2/layout/IconCircleList"/>
    <dgm:cxn modelId="{9EA2FCD9-CD64-4AF2-A705-B41E0F74957D}" type="presParOf" srcId="{B3850AB2-F5A4-4B7E-9AF8-DA4B4937F536}" destId="{2EBF716D-4635-4A86-95F9-8775E1E01ADB}" srcOrd="6" destOrd="0" presId="urn:microsoft.com/office/officeart/2018/2/layout/IconCircleList"/>
    <dgm:cxn modelId="{D57D5E27-5198-440D-9D66-0DDD884FDF1F}" type="presParOf" srcId="{2EBF716D-4635-4A86-95F9-8775E1E01ADB}" destId="{AD3D0FD1-812D-4D05-802F-A0B96DB0E475}" srcOrd="0" destOrd="0" presId="urn:microsoft.com/office/officeart/2018/2/layout/IconCircleList"/>
    <dgm:cxn modelId="{84C7D8C5-4260-4D67-BDAF-D56307A59C3D}" type="presParOf" srcId="{2EBF716D-4635-4A86-95F9-8775E1E01ADB}" destId="{2DF46BCD-7E51-454C-A891-AA09BA0F291E}" srcOrd="1" destOrd="0" presId="urn:microsoft.com/office/officeart/2018/2/layout/IconCircleList"/>
    <dgm:cxn modelId="{EB002FE1-E704-422D-81DD-43F06E0863F5}" type="presParOf" srcId="{2EBF716D-4635-4A86-95F9-8775E1E01ADB}" destId="{78166CD7-8CF7-4FC4-9E01-000157EEF76F}" srcOrd="2" destOrd="0" presId="urn:microsoft.com/office/officeart/2018/2/layout/IconCircleList"/>
    <dgm:cxn modelId="{3A3CE45B-05A9-4AF5-BF18-9BF87AF89E11}" type="presParOf" srcId="{2EBF716D-4635-4A86-95F9-8775E1E01ADB}" destId="{134B7F52-6DB8-494A-A290-1B25FC9693F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4E326-4752-4A6B-88A6-0D992418F5CF}">
      <dsp:nvSpPr>
        <dsp:cNvPr id="0" name=""/>
        <dsp:cNvSpPr/>
      </dsp:nvSpPr>
      <dsp:spPr>
        <a:xfrm>
          <a:off x="76813" y="784744"/>
          <a:ext cx="914333" cy="9143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A1EE4-9EC6-4520-AE45-E356E2263C98}">
      <dsp:nvSpPr>
        <dsp:cNvPr id="0" name=""/>
        <dsp:cNvSpPr/>
      </dsp:nvSpPr>
      <dsp:spPr>
        <a:xfrm>
          <a:off x="268822" y="976754"/>
          <a:ext cx="530313" cy="5303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9A9FF4-CF36-4263-A6F9-86D8E067CB05}">
      <dsp:nvSpPr>
        <dsp:cNvPr id="0" name=""/>
        <dsp:cNvSpPr/>
      </dsp:nvSpPr>
      <dsp:spPr>
        <a:xfrm>
          <a:off x="1048472" y="803058"/>
          <a:ext cx="2636300" cy="9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JobMail notifies you about potential job matches based on your interest</a:t>
          </a:r>
        </a:p>
      </dsp:txBody>
      <dsp:txXfrm>
        <a:off x="1048472" y="803058"/>
        <a:ext cx="2636300" cy="914333"/>
      </dsp:txXfrm>
    </dsp:sp>
    <dsp:sp modelId="{57BB3353-56B4-4D1A-9211-D9800B60A552}">
      <dsp:nvSpPr>
        <dsp:cNvPr id="0" name=""/>
        <dsp:cNvSpPr/>
      </dsp:nvSpPr>
      <dsp:spPr>
        <a:xfrm>
          <a:off x="3958361" y="784744"/>
          <a:ext cx="914333" cy="9143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3F3621-015E-4432-848E-1EA1D8F225E0}">
      <dsp:nvSpPr>
        <dsp:cNvPr id="0" name=""/>
        <dsp:cNvSpPr/>
      </dsp:nvSpPr>
      <dsp:spPr>
        <a:xfrm>
          <a:off x="4150370" y="976754"/>
          <a:ext cx="530313" cy="53031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BABE69-2010-4061-99F4-8D561B794132}">
      <dsp:nvSpPr>
        <dsp:cNvPr id="0" name=""/>
        <dsp:cNvSpPr/>
      </dsp:nvSpPr>
      <dsp:spPr>
        <a:xfrm>
          <a:off x="4989159" y="984444"/>
          <a:ext cx="1981115" cy="553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Must complete a JobMail Subscription to receive notifications</a:t>
          </a:r>
        </a:p>
      </dsp:txBody>
      <dsp:txXfrm>
        <a:off x="4989159" y="984444"/>
        <a:ext cx="1981115" cy="553208"/>
      </dsp:txXfrm>
    </dsp:sp>
    <dsp:sp modelId="{87462A46-D4D7-4EC6-9C05-E8B5FD437B63}">
      <dsp:nvSpPr>
        <dsp:cNvPr id="0" name=""/>
        <dsp:cNvSpPr/>
      </dsp:nvSpPr>
      <dsp:spPr>
        <a:xfrm>
          <a:off x="76813" y="2395085"/>
          <a:ext cx="914333" cy="9143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0737C-F1AD-4C49-9FDB-FA994E49BE83}">
      <dsp:nvSpPr>
        <dsp:cNvPr id="0" name=""/>
        <dsp:cNvSpPr/>
      </dsp:nvSpPr>
      <dsp:spPr>
        <a:xfrm>
          <a:off x="268822" y="2587095"/>
          <a:ext cx="530313" cy="53031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4B49EB-447E-40AC-A181-8CCAA3DB07DC}">
      <dsp:nvSpPr>
        <dsp:cNvPr id="0" name=""/>
        <dsp:cNvSpPr/>
      </dsp:nvSpPr>
      <dsp:spPr>
        <a:xfrm>
          <a:off x="1187074" y="2395085"/>
          <a:ext cx="2155213" cy="9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After JobMail setup you will receive notifications on new job listings that interest you</a:t>
          </a:r>
        </a:p>
      </dsp:txBody>
      <dsp:txXfrm>
        <a:off x="1187074" y="2395085"/>
        <a:ext cx="2155213" cy="914333"/>
      </dsp:txXfrm>
    </dsp:sp>
    <dsp:sp modelId="{AD3D0FD1-812D-4D05-802F-A0B96DB0E475}">
      <dsp:nvSpPr>
        <dsp:cNvPr id="0" name=""/>
        <dsp:cNvSpPr/>
      </dsp:nvSpPr>
      <dsp:spPr>
        <a:xfrm>
          <a:off x="4037861" y="2401613"/>
          <a:ext cx="914333" cy="9143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46BCD-7E51-454C-A891-AA09BA0F291E}">
      <dsp:nvSpPr>
        <dsp:cNvPr id="0" name=""/>
        <dsp:cNvSpPr/>
      </dsp:nvSpPr>
      <dsp:spPr>
        <a:xfrm>
          <a:off x="4229871" y="2554438"/>
          <a:ext cx="530313" cy="53031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4B7F52-6DB8-494A-A290-1B25FC9693FC}">
      <dsp:nvSpPr>
        <dsp:cNvPr id="0" name=""/>
        <dsp:cNvSpPr/>
      </dsp:nvSpPr>
      <dsp:spPr>
        <a:xfrm>
          <a:off x="5058385" y="2395085"/>
          <a:ext cx="2155213" cy="9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The email will provide all details about the job to assist you in identifying a great job opportunity</a:t>
          </a:r>
        </a:p>
      </dsp:txBody>
      <dsp:txXfrm>
        <a:off x="5058385" y="2395085"/>
        <a:ext cx="2155213" cy="91433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6FF4431-3503-4051-8C66-D1E1BA33012A}" type="datetimeFigureOut">
              <a:rPr lang="en-US" smtClean="0"/>
              <a:t>6/9/2024</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5A0C357-03D4-4A4F-BBF5-1AEACBF50291}" type="slidenum">
              <a:rPr lang="en-US" smtClean="0"/>
              <a:t>‹#›</a:t>
            </a:fld>
            <a:endParaRPr lang="en-US" dirty="0"/>
          </a:p>
        </p:txBody>
      </p:sp>
    </p:spTree>
    <p:extLst>
      <p:ext uri="{BB962C8B-B14F-4D97-AF65-F5344CB8AC3E}">
        <p14:creationId xmlns:p14="http://schemas.microsoft.com/office/powerpoint/2010/main" val="29927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6DB6A7-C549-4DDA-AD23-02D283A12994}" type="datetimeFigureOut">
              <a:rPr lang="en-US" smtClean="0"/>
              <a:t>6/9/2024</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AEA5531-8B7C-465C-84B5-4AC8014E4A03}" type="slidenum">
              <a:rPr lang="en-US" smtClean="0"/>
              <a:t>‹#›</a:t>
            </a:fld>
            <a:endParaRPr lang="en-US" dirty="0"/>
          </a:p>
        </p:txBody>
      </p:sp>
    </p:spTree>
    <p:extLst>
      <p:ext uri="{BB962C8B-B14F-4D97-AF65-F5344CB8AC3E}">
        <p14:creationId xmlns:p14="http://schemas.microsoft.com/office/powerpoint/2010/main" val="363746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1822B196-22F5-4DF8-82E3-1D588D63A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0" y="592928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ABC6F9-CB89-77CA-AFEE-173C1389D7C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63A34FAC-235C-F297-4CA2-10DA7E66E3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05298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7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7A830FF7-50C8-4AAC-83C2-6F9E7C05932F}"/>
              </a:ext>
            </a:extLst>
          </p:cNvPr>
          <p:cNvSpPr>
            <a:spLocks noGrp="1"/>
          </p:cNvSpPr>
          <p:nvPr>
            <p:ph type="body" idx="1"/>
          </p:nvPr>
        </p:nvSpPr>
        <p:spPr>
          <a:xfrm>
            <a:off x="822960" y="998994"/>
            <a:ext cx="3703320" cy="76572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CD4420F9-CAF6-4274-854C-2CE5FFE41663}"/>
              </a:ext>
            </a:extLst>
          </p:cNvPr>
          <p:cNvSpPr>
            <a:spLocks noGrp="1"/>
          </p:cNvSpPr>
          <p:nvPr>
            <p:ph sz="half" idx="2"/>
          </p:nvPr>
        </p:nvSpPr>
        <p:spPr>
          <a:xfrm>
            <a:off x="822960" y="1780032"/>
            <a:ext cx="3703320" cy="4180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48EACF00-F6D1-45BB-8A8F-60CE8C1F31D4}"/>
              </a:ext>
            </a:extLst>
          </p:cNvPr>
          <p:cNvSpPr>
            <a:spLocks noGrp="1"/>
          </p:cNvSpPr>
          <p:nvPr>
            <p:ph type="body" sz="quarter" idx="3"/>
          </p:nvPr>
        </p:nvSpPr>
        <p:spPr>
          <a:xfrm>
            <a:off x="4663440" y="998994"/>
            <a:ext cx="3703320" cy="76572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73A5A2B3-1F32-434F-B535-0A0429995155}"/>
              </a:ext>
            </a:extLst>
          </p:cNvPr>
          <p:cNvSpPr>
            <a:spLocks noGrp="1"/>
          </p:cNvSpPr>
          <p:nvPr>
            <p:ph sz="quarter" idx="4"/>
          </p:nvPr>
        </p:nvSpPr>
        <p:spPr>
          <a:xfrm>
            <a:off x="4663440" y="1780032"/>
            <a:ext cx="3703320" cy="4180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a:extLst>
              <a:ext uri="{FF2B5EF4-FFF2-40B4-BE49-F238E27FC236}">
                <a16:creationId xmlns:a16="http://schemas.microsoft.com/office/drawing/2014/main" id="{845903C7-87B3-479E-8CF1-2FF2B71594D4}"/>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2C01548E-3585-4049-95B0-F82BE4DFF847}"/>
              </a:ext>
            </a:extLst>
          </p:cNvPr>
          <p:cNvSpPr>
            <a:spLocks noGrp="1"/>
          </p:cNvSpPr>
          <p:nvPr>
            <p:ph type="title"/>
          </p:nvPr>
        </p:nvSpPr>
        <p:spPr>
          <a:xfrm>
            <a:off x="268224" y="33089"/>
            <a:ext cx="8098536" cy="686239"/>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A73D6AAE-A27E-9BD5-569A-826A81BF1473}"/>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552DC129-1C9E-5552-753D-FF7D66E6402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56275705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8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3E6E576-89B9-4A4C-AE22-67BC69A0B757}"/>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73936C4A-C170-425C-AC97-F7141010DC0C}"/>
              </a:ext>
            </a:extLst>
          </p:cNvPr>
          <p:cNvSpPr>
            <a:spLocks noGrp="1"/>
          </p:cNvSpPr>
          <p:nvPr>
            <p:ph type="title"/>
          </p:nvPr>
        </p:nvSpPr>
        <p:spPr>
          <a:xfrm>
            <a:off x="268224" y="33089"/>
            <a:ext cx="8098536" cy="812116"/>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567BF7EF-E189-9236-2CC4-FD4E947ABA3E}"/>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E8BB1A46-3610-A12D-F1FA-4016740A6D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20544785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51278BF9-718C-4D70-91F8-429696412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8AD42A-4AB4-919B-C6B2-F6C92AB60933}"/>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7840898-E95F-6A82-600E-0B66C94FDB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61524051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232" y="6073173"/>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28BAD10-CCAC-43A5-B027-DD9B34522F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91969" y="6049964"/>
            <a:ext cx="666750" cy="38354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69BE8AD4-01DF-4B21-A044-9C30CD6A2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97420" y="6036575"/>
            <a:ext cx="1273347" cy="396929"/>
          </a:xfrm>
          <a:prstGeom prst="rect">
            <a:avLst/>
          </a:prstGeom>
        </p:spPr>
      </p:pic>
    </p:spTree>
    <p:extLst>
      <p:ext uri="{BB962C8B-B14F-4D97-AF65-F5344CB8AC3E}">
        <p14:creationId xmlns:p14="http://schemas.microsoft.com/office/powerpoint/2010/main" val="232371269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999401001"/>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67452BA-E152-4F55-A6F0-4803E8B84A7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9771" y="6046149"/>
            <a:ext cx="666750" cy="38354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16F0FC66-97C8-4B3D-B05C-ECECD2DD7B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6106" y="6032760"/>
            <a:ext cx="1273347" cy="396929"/>
          </a:xfrm>
          <a:prstGeom prst="rect">
            <a:avLst/>
          </a:prstGeom>
        </p:spPr>
      </p:pic>
    </p:spTree>
    <p:extLst>
      <p:ext uri="{BB962C8B-B14F-4D97-AF65-F5344CB8AC3E}">
        <p14:creationId xmlns:p14="http://schemas.microsoft.com/office/powerpoint/2010/main" val="15541845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6105907"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1221" y="20897"/>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24803" y="157728"/>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8610" y="791712"/>
            <a:ext cx="4869180" cy="519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8411" y="2487191"/>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20451" y="6459785"/>
            <a:ext cx="1099918" cy="365125"/>
          </a:xfrm>
        </p:spPr>
        <p:txBody>
          <a:bodyPr/>
          <a:lstStyle>
            <a:lvl1pPr algn="l">
              <a:defRPr>
                <a:solidFill>
                  <a:schemeClr val="tx1"/>
                </a:solidFill>
              </a:defRPr>
            </a:lvl1pPr>
          </a:lstStyle>
          <a:p>
            <a:endParaRPr lang="en-US" dirty="0"/>
          </a:p>
        </p:txBody>
      </p:sp>
      <p:sp>
        <p:nvSpPr>
          <p:cNvPr id="6" name="Footer Placeholder 5"/>
          <p:cNvSpPr>
            <a:spLocks noGrp="1"/>
          </p:cNvSpPr>
          <p:nvPr>
            <p:ph type="ftr" sz="quarter" idx="11"/>
          </p:nvPr>
        </p:nvSpPr>
        <p:spPr>
          <a:xfrm>
            <a:off x="1511808" y="6459785"/>
            <a:ext cx="4371731" cy="365125"/>
          </a:xfrm>
        </p:spPr>
        <p:txBody>
          <a:bodyPr/>
          <a:lstStyle>
            <a:lvl1pPr algn="l">
              <a:defRPr>
                <a:solidFill>
                  <a:schemeClr val="tx2"/>
                </a:solidFill>
              </a:defRPr>
            </a:lvl1pPr>
          </a:lstStyle>
          <a:p>
            <a:r>
              <a:rPr lang="en-US" dirty="0"/>
              <a:t>NGWeb Solutions, LLC - Confidential and  Proprietary </a:t>
            </a:r>
          </a:p>
          <a:p>
            <a:r>
              <a:rPr lang="en-US" dirty="0"/>
              <a:t>- Do not share without permission</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FBC034E-ACCC-4B1D-A181-8A8AEE407FC0}" type="slidenum">
              <a:rPr lang="en-US" smtClean="0"/>
              <a:pPr/>
              <a:t>‹#›</a:t>
            </a:fld>
            <a:endParaRPr lang="en-US" dirty="0"/>
          </a:p>
        </p:txBody>
      </p:sp>
      <p:pic>
        <p:nvPicPr>
          <p:cNvPr id="12" name="Picture 2" descr="http://www.ngwebsolutions.com/images/ngws_logo.gif">
            <a:extLst>
              <a:ext uri="{FF2B5EF4-FFF2-40B4-BE49-F238E27FC236}">
                <a16:creationId xmlns:a16="http://schemas.microsoft.com/office/drawing/2014/main" id="{A9326032-4324-407F-A2D0-CF424848D8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8610" y="6062878"/>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937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377952" y="1018032"/>
            <a:ext cx="8369807" cy="48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950F7CF-8F9B-4937-8570-3E837E0AAAE3}"/>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290FD390-22FB-4342-9E2C-D2FC8D97FFF0}"/>
              </a:ext>
            </a:extLst>
          </p:cNvPr>
          <p:cNvSpPr>
            <a:spLocks noGrp="1"/>
          </p:cNvSpPr>
          <p:nvPr>
            <p:ph type="title"/>
          </p:nvPr>
        </p:nvSpPr>
        <p:spPr>
          <a:xfrm>
            <a:off x="268224" y="33089"/>
            <a:ext cx="8098536" cy="643567"/>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0EDFF81F-7E53-7CC4-247E-CFF1417E2A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77319C47-079D-2205-0E57-615FBEE71D77}"/>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79003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2_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FF1456F-15A5-491A-9D6A-DEED9FF9C3E1}" type="datetimeFigureOut">
              <a:rPr lang="en-US" smtClean="0"/>
              <a:t>6/9/2024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2DD8926E-A402-474F-9A5B-28F7F2F1E2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57616" y="6057549"/>
            <a:ext cx="1265174" cy="33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75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NGWeb Solutions, LLC - Confidential and  Proprietary - Do not share without permission</a:t>
            </a:r>
            <a:endParaRPr lang="en-US" dirty="0"/>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91183"/>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91184"/>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9ACBBE7-A60B-45BD-92AE-BC61C26FE01E}"/>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A5FC4C-0F69-4D45-82BA-A633289B5EB4}"/>
              </a:ext>
            </a:extLst>
          </p:cNvPr>
          <p:cNvSpPr>
            <a:spLocks noGrp="1"/>
          </p:cNvSpPr>
          <p:nvPr>
            <p:ph type="title"/>
          </p:nvPr>
        </p:nvSpPr>
        <p:spPr>
          <a:xfrm>
            <a:off x="268224" y="33089"/>
            <a:ext cx="8098536" cy="661855"/>
          </a:xfrm>
        </p:spPr>
        <p:txBody>
          <a:bodyPr>
            <a:normAutofit/>
          </a:bodyPr>
          <a:lstStyle>
            <a:lvl1pPr>
              <a:defRPr sz="4400">
                <a:solidFill>
                  <a:schemeClr val="bg1"/>
                </a:solidFill>
              </a:defRPr>
            </a:lvl1pPr>
          </a:lstStyle>
          <a:p>
            <a:r>
              <a:rPr lang="en-US" dirty="0"/>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DB059EF9-CF24-538D-306C-F843FBDEA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0" name="Picture 9">
            <a:extLst>
              <a:ext uri="{FF2B5EF4-FFF2-40B4-BE49-F238E27FC236}">
                <a16:creationId xmlns:a16="http://schemas.microsoft.com/office/drawing/2014/main" id="{3314FC39-428D-9EB3-6BD5-CAB08C805E5E}"/>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130437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C2B861-B464-8FBD-ECD3-55F89E09E8C3}"/>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C756E9F8-CFEE-AD9C-1F5B-BC352D6274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3947465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1456F-15A5-491A-9D6A-DEED9FF9C3E1}" type="datetimeFigureOut">
              <a:rPr lang="en-US" smtClean="0"/>
              <a:t>6/9/2024</a:t>
            </a:fld>
            <a:endParaRPr lang="en-US"/>
          </a:p>
        </p:txBody>
      </p:sp>
      <p:sp>
        <p:nvSpPr>
          <p:cNvPr id="6" name="Footer Placeholder 5"/>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7" name="Slide Number Placeholder 6"/>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248147509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CF5EF0-2E19-4C94-92FE-1229B6034383}" type="datetimeFigureOut">
              <a:rPr lang="en-US" smtClean="0"/>
              <a:t>6/9/2024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userDrawn="1"/>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0ED4884F-3A2C-0769-22F3-9AF5A34D2220}"/>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2352918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152887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CEA78ED-F93A-6322-F10D-AE5F7A51E40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241321054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0" name="Title 1">
            <a:extLst>
              <a:ext uri="{FF2B5EF4-FFF2-40B4-BE49-F238E27FC236}">
                <a16:creationId xmlns:a16="http://schemas.microsoft.com/office/drawing/2014/main" id="{5A1E506F-3D13-4FB3-9E79-F08B006E222C}"/>
              </a:ext>
            </a:extLst>
          </p:cNvPr>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822959" y="1845734"/>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CDD884-3287-BF13-D5EC-F915AC4B1597}"/>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9A1F300-A20F-A9C9-34D0-E132CE1C70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35671567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5E91070-10E5-DF49-6699-E7F54A051A28}"/>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6968E76B-B000-C862-30F7-1F419F0674C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8785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11936"/>
            <a:ext cx="3703320" cy="4857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11936"/>
            <a:ext cx="3703320" cy="4857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82E2F92-D418-4585-8E4E-709FEB0BCB9B}"/>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itle 1">
            <a:extLst>
              <a:ext uri="{FF2B5EF4-FFF2-40B4-BE49-F238E27FC236}">
                <a16:creationId xmlns:a16="http://schemas.microsoft.com/office/drawing/2014/main" id="{0A116BE7-BF19-4D80-B6FA-AF078618263D}"/>
              </a:ext>
            </a:extLst>
          </p:cNvPr>
          <p:cNvSpPr>
            <a:spLocks noGrp="1"/>
          </p:cNvSpPr>
          <p:nvPr>
            <p:ph type="title"/>
          </p:nvPr>
        </p:nvSpPr>
        <p:spPr>
          <a:xfrm>
            <a:off x="268224" y="33089"/>
            <a:ext cx="8098536" cy="686239"/>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AFF98F37-5420-F959-43FD-CC4B03CC90F6}"/>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2F7E2281-759A-EA0F-D993-D3252328FB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48560447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pic>
        <p:nvPicPr>
          <p:cNvPr id="10" name="Picture 2" descr="http://www.ngwebsolutions.com/images/ngws_logo.gif">
            <a:extLst>
              <a:ext uri="{FF2B5EF4-FFF2-40B4-BE49-F238E27FC236}">
                <a16:creationId xmlns:a16="http://schemas.microsoft.com/office/drawing/2014/main" id="{AF4F285F-A350-4162-BC79-D9F565612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14D42AC-8BF5-4590-BB77-42B26AB80A51}"/>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itle 1">
            <a:extLst>
              <a:ext uri="{FF2B5EF4-FFF2-40B4-BE49-F238E27FC236}">
                <a16:creationId xmlns:a16="http://schemas.microsoft.com/office/drawing/2014/main" id="{FBC76BA9-4D62-4CC4-8D94-993A9AECED9A}"/>
              </a:ext>
            </a:extLst>
          </p:cNvPr>
          <p:cNvSpPr>
            <a:spLocks noGrp="1"/>
          </p:cNvSpPr>
          <p:nvPr>
            <p:ph type="title"/>
          </p:nvPr>
        </p:nvSpPr>
        <p:spPr>
          <a:xfrm>
            <a:off x="268224" y="33089"/>
            <a:ext cx="8098536" cy="631375"/>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11D5A5D6-4E44-AF3F-751C-0E71798D874D}"/>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24D803F6-B96D-DBD2-6B85-711A36E94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34229929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3C6072F4-53E7-49D3-ABE3-A1D63A0CC26D}"/>
              </a:ext>
            </a:extLst>
          </p:cNvPr>
          <p:cNvSpPr>
            <a:spLocks noGrp="1"/>
          </p:cNvSpPr>
          <p:nvPr>
            <p:ph idx="1"/>
          </p:nvPr>
        </p:nvSpPr>
        <p:spPr>
          <a:xfrm>
            <a:off x="377952" y="1018032"/>
            <a:ext cx="8369807" cy="48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2" descr="http://www.ngwebsolutions.com/images/ngws_logo.gif">
            <a:extLst>
              <a:ext uri="{FF2B5EF4-FFF2-40B4-BE49-F238E27FC236}">
                <a16:creationId xmlns:a16="http://schemas.microsoft.com/office/drawing/2014/main" id="{53C7D853-7C3A-4332-9D73-48F9F0FF61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950F7CF-8F9B-4937-8570-3E837E0AAAE3}"/>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290FD390-22FB-4342-9E2C-D2FC8D97FFF0}"/>
              </a:ext>
            </a:extLst>
          </p:cNvPr>
          <p:cNvSpPr>
            <a:spLocks noGrp="1"/>
          </p:cNvSpPr>
          <p:nvPr>
            <p:ph type="title"/>
          </p:nvPr>
        </p:nvSpPr>
        <p:spPr>
          <a:xfrm>
            <a:off x="268224" y="33089"/>
            <a:ext cx="8098536" cy="643567"/>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BF2E2FF9-50A1-BA27-4A84-9DF4F1CF7F84}"/>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92FB03D-4843-3742-D371-54A1E3596E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140427861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ttp://www.ngwebsolutions.com/images/ngws_logo.gif">
            <a:extLst>
              <a:ext uri="{FF2B5EF4-FFF2-40B4-BE49-F238E27FC236}">
                <a16:creationId xmlns:a16="http://schemas.microsoft.com/office/drawing/2014/main" id="{E0E05FFF-E5CF-47A9-9E5E-235C454AE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8E624AF-A348-35F8-5F62-02C6C51AF40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C4E8CF9D-F8D9-057B-DB4E-370F3CABF8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241321054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6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pPr/>
              <a:t>‹#›</a:t>
            </a:fld>
            <a:endParaRPr lang="en-US" dirty="0"/>
          </a:p>
        </p:txBody>
      </p:sp>
      <p:sp>
        <p:nvSpPr>
          <p:cNvPr id="11" name="Content Placeholder 2">
            <a:extLst>
              <a:ext uri="{FF2B5EF4-FFF2-40B4-BE49-F238E27FC236}">
                <a16:creationId xmlns:a16="http://schemas.microsoft.com/office/drawing/2014/main" id="{63EF1AC7-4625-495E-9D93-667A0234B16B}"/>
              </a:ext>
            </a:extLst>
          </p:cNvPr>
          <p:cNvSpPr>
            <a:spLocks noGrp="1"/>
          </p:cNvSpPr>
          <p:nvPr>
            <p:ph sz="half" idx="1"/>
          </p:nvPr>
        </p:nvSpPr>
        <p:spPr>
          <a:xfrm>
            <a:off x="822960" y="1091183"/>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E4E0BF65-8E46-4D04-9CD3-3CEC6D4C2465}"/>
              </a:ext>
            </a:extLst>
          </p:cNvPr>
          <p:cNvSpPr>
            <a:spLocks noGrp="1"/>
          </p:cNvSpPr>
          <p:nvPr>
            <p:ph sz="half" idx="2"/>
          </p:nvPr>
        </p:nvSpPr>
        <p:spPr>
          <a:xfrm>
            <a:off x="4663440" y="1091184"/>
            <a:ext cx="3703320" cy="4777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2" descr="http://www.ngwebsolutions.com/images/ngws_logo.gif">
            <a:extLst>
              <a:ext uri="{FF2B5EF4-FFF2-40B4-BE49-F238E27FC236}">
                <a16:creationId xmlns:a16="http://schemas.microsoft.com/office/drawing/2014/main" id="{5DF9E279-9C63-402B-9830-F6FBC9DF7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9ACBBE7-A60B-45BD-92AE-BC61C26FE01E}"/>
              </a:ext>
            </a:extLst>
          </p:cNvPr>
          <p:cNvSpPr/>
          <p:nvPr/>
        </p:nvSpPr>
        <p:spPr>
          <a:xfrm>
            <a:off x="0" y="-9624"/>
            <a:ext cx="9144000" cy="841864"/>
          </a:xfrm>
          <a:prstGeom prst="rect">
            <a:avLst/>
          </a:prstGeom>
          <a:solidFill>
            <a:srgbClr val="74BD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7AA5FC4C-0F69-4D45-82BA-A633289B5EB4}"/>
              </a:ext>
            </a:extLst>
          </p:cNvPr>
          <p:cNvSpPr>
            <a:spLocks noGrp="1"/>
          </p:cNvSpPr>
          <p:nvPr>
            <p:ph type="title"/>
          </p:nvPr>
        </p:nvSpPr>
        <p:spPr>
          <a:xfrm>
            <a:off x="268224" y="33089"/>
            <a:ext cx="8098536" cy="661855"/>
          </a:xfrm>
        </p:spPr>
        <p:txBody>
          <a:bodyPr>
            <a:normAutofit/>
          </a:bodyPr>
          <a:lstStyle>
            <a:lvl1pPr>
              <a:defRPr sz="4400">
                <a:solidFill>
                  <a:schemeClr val="bg1"/>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8635E53D-3B7D-56D6-34F4-64F93AED6C32}"/>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9FC99A2A-A7C2-6B4D-4CB1-0B0F261CFF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406824494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image" Target="../media/image1.gi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18" cstate="print">
            <a:extLst>
              <a:ext uri="{28A0092B-C50C-407E-A947-70E740481C1C}">
                <a14:useLocalDpi xmlns:a14="http://schemas.microsoft.com/office/drawing/2010/main" val="0"/>
              </a:ext>
            </a:extLst>
          </a:blip>
          <a:stretch>
            <a:fillRect/>
          </a:stretch>
        </p:blipFill>
        <p:spPr>
          <a:xfrm>
            <a:off x="7003865" y="5915414"/>
            <a:ext cx="666750" cy="38354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23F3FF6-92C1-4439-A4D3-6783E3EBF7B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776602" y="5914502"/>
            <a:ext cx="1273347" cy="396929"/>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9" r:id="rId1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F3100870-BA8B-822A-FF29-BB523E5A59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75434" y="5828911"/>
            <a:ext cx="1474515" cy="459637"/>
          </a:xfrm>
          <a:prstGeom prst="rect">
            <a:avLst/>
          </a:prstGeom>
        </p:spPr>
      </p:pic>
      <p:pic>
        <p:nvPicPr>
          <p:cNvPr id="16" name="Picture 15">
            <a:extLst>
              <a:ext uri="{FF2B5EF4-FFF2-40B4-BE49-F238E27FC236}">
                <a16:creationId xmlns:a16="http://schemas.microsoft.com/office/drawing/2014/main" id="{84B4B4AC-6E3C-6E50-C73B-BB9E73D857CA}"/>
              </a:ext>
            </a:extLst>
          </p:cNvPr>
          <p:cNvPicPr/>
          <p:nvPr userDrawn="1"/>
        </p:nvPicPr>
        <p:blipFill>
          <a:blip r:embed="rId9" cstate="print">
            <a:extLst>
              <a:ext uri="{28A0092B-C50C-407E-A947-70E740481C1C}">
                <a14:useLocalDpi xmlns:a14="http://schemas.microsoft.com/office/drawing/2010/main" val="0"/>
              </a:ext>
            </a:extLst>
          </a:blip>
          <a:stretch>
            <a:fillRect/>
          </a:stretch>
        </p:blipFill>
        <p:spPr>
          <a:xfrm>
            <a:off x="6613742" y="5828911"/>
            <a:ext cx="855705" cy="459637"/>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799" r:id="rId1"/>
    <p:sldLayoutId id="2147483801" r:id="rId2"/>
    <p:sldLayoutId id="2147483807" r:id="rId3"/>
    <p:sldLayoutId id="2147483803" r:id="rId4"/>
    <p:sldLayoutId id="2147483808" r:id="rId5"/>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FF1456F-15A5-491A-9D6A-DEED9FF9C3E1}" type="datetimeFigureOut">
              <a:rPr lang="en-US" smtClean="0"/>
              <a:t>6/9/2024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B9E5BDE-FC24-4C86-8245-89C26A26B2C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409363" y="5921282"/>
            <a:ext cx="666750" cy="383540"/>
          </a:xfrm>
          <a:prstGeom prst="rect">
            <a:avLst/>
          </a:prstGeom>
        </p:spPr>
      </p:pic>
    </p:spTree>
    <p:extLst>
      <p:ext uri="{BB962C8B-B14F-4D97-AF65-F5344CB8AC3E}">
        <p14:creationId xmlns:p14="http://schemas.microsoft.com/office/powerpoint/2010/main" val="3227197460"/>
      </p:ext>
    </p:extLst>
  </p:cSld>
  <p:clrMap bg1="lt1" tx1="dk1" bg2="lt2" tx2="dk2" accent1="accent1" accent2="accent2" accent3="accent3" accent4="accent4" accent5="accent5" accent6="accent6" hlink="hlink" folHlink="folHlink"/>
  <p:sldLayoutIdLst>
    <p:sldLayoutId id="2147483830" r:id="rId1"/>
    <p:sldLayoutId id="2147483829" r:id="rId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NGWeb Solutions, LLC - Confidential and  Proprietary - Do not share without permission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FBC034E-ACCC-4B1D-A181-8A8AEE407FC0}"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http://www.ngwebsolutions.com/images/ngws_logo.gif">
            <a:extLst>
              <a:ext uri="{FF2B5EF4-FFF2-40B4-BE49-F238E27FC236}">
                <a16:creationId xmlns:a16="http://schemas.microsoft.com/office/drawing/2014/main" id="{BAC29069-4F63-4307-9483-67095C678D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1" y="5954541"/>
            <a:ext cx="1265174" cy="3340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CAC374-9906-0915-0796-08F0B255FC2B}"/>
              </a:ext>
            </a:extLst>
          </p:cNvPr>
          <p:cNvPicPr/>
          <p:nvPr userDrawn="1"/>
        </p:nvPicPr>
        <p:blipFill>
          <a:blip r:embed="rId4" cstate="print">
            <a:extLst>
              <a:ext uri="{28A0092B-C50C-407E-A947-70E740481C1C}">
                <a14:useLocalDpi xmlns:a14="http://schemas.microsoft.com/office/drawing/2010/main" val="0"/>
              </a:ext>
            </a:extLst>
          </a:blip>
          <a:stretch>
            <a:fillRect/>
          </a:stretch>
        </p:blipFill>
        <p:spPr>
          <a:xfrm>
            <a:off x="8383199" y="5905008"/>
            <a:ext cx="666750" cy="383540"/>
          </a:xfrm>
          <a:prstGeom prst="rect">
            <a:avLst/>
          </a:prstGeom>
        </p:spPr>
      </p:pic>
    </p:spTree>
    <p:extLst>
      <p:ext uri="{BB962C8B-B14F-4D97-AF65-F5344CB8AC3E}">
        <p14:creationId xmlns:p14="http://schemas.microsoft.com/office/powerpoint/2010/main" val="65492639"/>
      </p:ext>
    </p:extLst>
  </p:cSld>
  <p:clrMap bg1="lt1" tx1="dk1" bg2="lt2" tx2="dk2" accent1="accent1" accent2="accent2" accent3="accent3" accent4="accent4" accent5="accent5" accent6="accent6" hlink="hlink" folHlink="folHlink"/>
  <p:sldLayoutIdLst>
    <p:sldLayoutId id="2147483826" r:id="rId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mailto:financialaid@subr.edu" TargetMode="External"/><Relationship Id="rId2" Type="http://schemas.openxmlformats.org/officeDocument/2006/relationships/hyperlink" Target="mailto:HR@sus.edu" TargetMode="External"/><Relationship Id="rId1" Type="http://schemas.openxmlformats.org/officeDocument/2006/relationships/slideLayout" Target="../slideLayouts/slideLayout5.xml"/><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ose-up of a server network panel with lights and cables">
            <a:extLst>
              <a:ext uri="{FF2B5EF4-FFF2-40B4-BE49-F238E27FC236}">
                <a16:creationId xmlns:a16="http://schemas.microsoft.com/office/drawing/2014/main" id="{E2FA7D0A-FC9F-4093-BEFD-7038FE4311FB}"/>
              </a:ext>
            </a:extLst>
          </p:cNvPr>
          <p:cNvPicPr>
            <a:picLocks noChangeAspect="1"/>
          </p:cNvPicPr>
          <p:nvPr/>
        </p:nvPicPr>
        <p:blipFill>
          <a:blip r:embed="rId2">
            <a:alphaModFix am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p:blipFill>
        <p:spPr>
          <a:xfrm>
            <a:off x="0" y="10"/>
            <a:ext cx="9143999" cy="4924416"/>
          </a:xfrm>
          <a:prstGeom prst="rect">
            <a:avLst/>
          </a:prstGeom>
          <a:noFill/>
        </p:spPr>
      </p:pic>
      <p:sp>
        <p:nvSpPr>
          <p:cNvPr id="2" name="Title 1"/>
          <p:cNvSpPr>
            <a:spLocks noGrp="1"/>
          </p:cNvSpPr>
          <p:nvPr>
            <p:ph type="title"/>
          </p:nvPr>
        </p:nvSpPr>
        <p:spPr>
          <a:xfrm>
            <a:off x="332119" y="5172890"/>
            <a:ext cx="7585234" cy="927463"/>
          </a:xfrm>
        </p:spPr>
        <p:txBody>
          <a:bodyPr vert="horz" lIns="91440" tIns="45720" rIns="91440" bIns="45720" rtlCol="0" anchor="b">
            <a:normAutofit fontScale="90000"/>
          </a:bodyPr>
          <a:lstStyle/>
          <a:p>
            <a:r>
              <a:rPr lang="en-US" sz="6000" dirty="0"/>
              <a:t>Login JobX &amp; TimesheetX</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dirty="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p:txBody>
          <a:bodyPr/>
          <a:lstStyle/>
          <a:p>
            <a:pPr>
              <a:spcAft>
                <a:spcPts val="600"/>
              </a:spcAft>
            </a:pPr>
            <a:fld id="{AFBC034E-ACCC-4B1D-A181-8A8AEE407FC0}" type="slidenum">
              <a:rPr lang="en-US" smtClean="0"/>
              <a:pPr>
                <a:spcAft>
                  <a:spcPts val="600"/>
                </a:spcAft>
              </a:pPr>
              <a:t>1</a:t>
            </a:fld>
            <a:endParaRPr lang="en-US" dirty="0"/>
          </a:p>
        </p:txBody>
      </p:sp>
    </p:spTree>
    <p:extLst>
      <p:ext uri="{BB962C8B-B14F-4D97-AF65-F5344CB8AC3E}">
        <p14:creationId xmlns:p14="http://schemas.microsoft.com/office/powerpoint/2010/main" val="240390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10</a:t>
            </a:fld>
            <a:endParaRPr lang="en-US" dirty="0"/>
          </a:p>
        </p:txBody>
      </p:sp>
      <p:sp>
        <p:nvSpPr>
          <p:cNvPr id="2" name="Title 1"/>
          <p:cNvSpPr>
            <a:spLocks noGrp="1"/>
          </p:cNvSpPr>
          <p:nvPr>
            <p:ph type="title"/>
          </p:nvPr>
        </p:nvSpPr>
        <p:spPr/>
        <p:txBody>
          <a:bodyPr>
            <a:normAutofit/>
          </a:bodyPr>
          <a:lstStyle/>
          <a:p>
            <a:r>
              <a:rPr lang="en-US" sz="2800" dirty="0"/>
              <a:t>Configure your JobMail Subscription</a:t>
            </a:r>
          </a:p>
        </p:txBody>
      </p:sp>
      <p:sp>
        <p:nvSpPr>
          <p:cNvPr id="3" name="Content Placeholder 2"/>
          <p:cNvSpPr>
            <a:spLocks noGrp="1"/>
          </p:cNvSpPr>
          <p:nvPr>
            <p:ph idx="4294967295"/>
          </p:nvPr>
        </p:nvSpPr>
        <p:spPr>
          <a:xfrm>
            <a:off x="405574" y="5169926"/>
            <a:ext cx="8332851" cy="377718"/>
          </a:xfrm>
        </p:spPr>
        <p:txBody>
          <a:bodyPr>
            <a:noAutofit/>
          </a:bodyPr>
          <a:lstStyle/>
          <a:p>
            <a:pPr>
              <a:buFont typeface="Wingdings" panose="05000000000000000000" pitchFamily="2" charset="2"/>
              <a:buChar char="Ø"/>
            </a:pPr>
            <a:r>
              <a:rPr lang="en-US" sz="1600" dirty="0"/>
              <a:t>Click ‘</a:t>
            </a:r>
            <a:r>
              <a:rPr lang="en-US" sz="1600" b="1" dirty="0"/>
              <a:t>Add all Options</a:t>
            </a:r>
            <a:r>
              <a:rPr lang="en-US" sz="1600" dirty="0"/>
              <a:t>’ or ‘</a:t>
            </a:r>
            <a:r>
              <a:rPr lang="en-US" sz="1600" b="1" dirty="0"/>
              <a:t>Add</a:t>
            </a:r>
            <a:r>
              <a:rPr lang="en-US" sz="1600" dirty="0"/>
              <a:t>’ next to each item you wish to add to your JobMail subscription.</a:t>
            </a:r>
          </a:p>
        </p:txBody>
      </p:sp>
      <p:pic>
        <p:nvPicPr>
          <p:cNvPr id="9" name="Picture 8">
            <a:extLst>
              <a:ext uri="{FF2B5EF4-FFF2-40B4-BE49-F238E27FC236}">
                <a16:creationId xmlns:a16="http://schemas.microsoft.com/office/drawing/2014/main" id="{471550FA-0DB7-4349-8A60-9845BB67ED10}"/>
              </a:ext>
            </a:extLst>
          </p:cNvPr>
          <p:cNvPicPr>
            <a:picLocks noChangeAspect="1"/>
          </p:cNvPicPr>
          <p:nvPr/>
        </p:nvPicPr>
        <p:blipFill>
          <a:blip r:embed="rId2"/>
          <a:stretch>
            <a:fillRect/>
          </a:stretch>
        </p:blipFill>
        <p:spPr>
          <a:xfrm>
            <a:off x="268224" y="917743"/>
            <a:ext cx="4413598" cy="3231741"/>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a:extLst>
              <a:ext uri="{FF2B5EF4-FFF2-40B4-BE49-F238E27FC236}">
                <a16:creationId xmlns:a16="http://schemas.microsoft.com/office/drawing/2014/main" id="{AFCD3AB1-FA7C-4E7B-AEE4-4D516B16AB5A}"/>
              </a:ext>
            </a:extLst>
          </p:cNvPr>
          <p:cNvSpPr/>
          <p:nvPr/>
        </p:nvSpPr>
        <p:spPr>
          <a:xfrm>
            <a:off x="542925" y="2619375"/>
            <a:ext cx="542925" cy="66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8935F3A-169A-3D54-3E7C-FBFC960D7DD1}"/>
              </a:ext>
            </a:extLst>
          </p:cNvPr>
          <p:cNvPicPr>
            <a:picLocks noChangeAspect="1"/>
          </p:cNvPicPr>
          <p:nvPr/>
        </p:nvPicPr>
        <p:blipFill>
          <a:blip r:embed="rId3"/>
          <a:stretch>
            <a:fillRect/>
          </a:stretch>
        </p:blipFill>
        <p:spPr>
          <a:xfrm>
            <a:off x="4911874" y="2419800"/>
            <a:ext cx="3689201" cy="2588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091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11</a:t>
            </a:fld>
            <a:endParaRPr lang="en-US" dirty="0"/>
          </a:p>
        </p:txBody>
      </p:sp>
      <p:sp>
        <p:nvSpPr>
          <p:cNvPr id="2" name="Title 1"/>
          <p:cNvSpPr>
            <a:spLocks noGrp="1"/>
          </p:cNvSpPr>
          <p:nvPr>
            <p:ph type="title"/>
          </p:nvPr>
        </p:nvSpPr>
        <p:spPr/>
        <p:txBody>
          <a:bodyPr>
            <a:normAutofit/>
          </a:bodyPr>
          <a:lstStyle/>
          <a:p>
            <a:r>
              <a:rPr lang="en-US" sz="2800" dirty="0"/>
              <a:t>Configure your JobMail Subscription</a:t>
            </a:r>
          </a:p>
        </p:txBody>
      </p:sp>
      <p:sp>
        <p:nvSpPr>
          <p:cNvPr id="3" name="Content Placeholder 2"/>
          <p:cNvSpPr>
            <a:spLocks noGrp="1"/>
          </p:cNvSpPr>
          <p:nvPr>
            <p:ph idx="4294967295"/>
          </p:nvPr>
        </p:nvSpPr>
        <p:spPr>
          <a:xfrm>
            <a:off x="282306" y="4358582"/>
            <a:ext cx="8579385" cy="1536221"/>
          </a:xfrm>
        </p:spPr>
        <p:txBody>
          <a:bodyPr>
            <a:noAutofit/>
          </a:bodyPr>
          <a:lstStyle/>
          <a:p>
            <a:pPr>
              <a:buFont typeface="Wingdings" panose="05000000000000000000" pitchFamily="2" charset="2"/>
              <a:buChar char="Ø"/>
            </a:pPr>
            <a:r>
              <a:rPr lang="en-US" sz="1600" dirty="0"/>
              <a:t>Your selection(s) will appear in the top under ‘</a:t>
            </a:r>
            <a:r>
              <a:rPr lang="en-US" sz="1600" b="1" dirty="0"/>
              <a:t>Selected Items</a:t>
            </a:r>
            <a:r>
              <a:rPr lang="en-US" sz="1600" dirty="0"/>
              <a:t>’.</a:t>
            </a:r>
          </a:p>
          <a:p>
            <a:pPr>
              <a:buFont typeface="Wingdings" panose="05000000000000000000" pitchFamily="2" charset="2"/>
              <a:buChar char="Ø"/>
            </a:pPr>
            <a:r>
              <a:rPr lang="en-US" sz="1600" dirty="0"/>
              <a:t>When you’re finished adding search criteria, click ‘</a:t>
            </a:r>
            <a:r>
              <a:rPr lang="en-US" sz="1600" b="1" dirty="0"/>
              <a:t>Save</a:t>
            </a:r>
            <a:r>
              <a:rPr lang="en-US" sz="1600" dirty="0"/>
              <a:t>’. </a:t>
            </a:r>
          </a:p>
          <a:p>
            <a:pPr>
              <a:buFont typeface="Wingdings" panose="05000000000000000000" pitchFamily="2" charset="2"/>
              <a:buChar char="Ø"/>
            </a:pPr>
            <a:r>
              <a:rPr lang="en-US" sz="1600" dirty="0"/>
              <a:t>Repeat this step for each Job Type and Criterion (Department/Employer, Category, and Time Frame).</a:t>
            </a:r>
          </a:p>
          <a:p>
            <a:pPr>
              <a:buFont typeface="Wingdings" panose="05000000000000000000" pitchFamily="2" charset="2"/>
              <a:buChar char="Ø"/>
            </a:pPr>
            <a:r>
              <a:rPr lang="en-US" sz="1600" dirty="0"/>
              <a:t>You may return to this screen any time to modify your subscription. </a:t>
            </a:r>
          </a:p>
          <a:p>
            <a:pPr>
              <a:buFont typeface="Wingdings" panose="05000000000000000000" pitchFamily="2" charset="2"/>
              <a:buChar char="Ø"/>
            </a:pPr>
            <a:endParaRPr lang="en-US" sz="1600" dirty="0"/>
          </a:p>
        </p:txBody>
      </p:sp>
      <p:pic>
        <p:nvPicPr>
          <p:cNvPr id="8" name="Picture 7">
            <a:extLst>
              <a:ext uri="{FF2B5EF4-FFF2-40B4-BE49-F238E27FC236}">
                <a16:creationId xmlns:a16="http://schemas.microsoft.com/office/drawing/2014/main" id="{6E896AB3-16A3-4968-AE33-6A3820E60CEB}"/>
              </a:ext>
            </a:extLst>
          </p:cNvPr>
          <p:cNvPicPr>
            <a:picLocks noChangeAspect="1"/>
          </p:cNvPicPr>
          <p:nvPr/>
        </p:nvPicPr>
        <p:blipFill>
          <a:blip r:embed="rId2"/>
          <a:stretch>
            <a:fillRect/>
          </a:stretch>
        </p:blipFill>
        <p:spPr>
          <a:xfrm>
            <a:off x="268225" y="963196"/>
            <a:ext cx="4045222" cy="2962008"/>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B687A5E8-C52B-C2AC-4CB5-F5B52408FFBE}"/>
              </a:ext>
            </a:extLst>
          </p:cNvPr>
          <p:cNvPicPr>
            <a:picLocks noChangeAspect="1"/>
          </p:cNvPicPr>
          <p:nvPr/>
        </p:nvPicPr>
        <p:blipFill>
          <a:blip r:embed="rId3"/>
          <a:stretch>
            <a:fillRect/>
          </a:stretch>
        </p:blipFill>
        <p:spPr>
          <a:xfrm>
            <a:off x="4571999" y="1710139"/>
            <a:ext cx="3587851" cy="2509491"/>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739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119" y="5172890"/>
            <a:ext cx="7585234" cy="927463"/>
          </a:xfrm>
        </p:spPr>
        <p:txBody>
          <a:bodyPr vert="horz" lIns="91440" tIns="45720" rIns="91440" bIns="45720" rtlCol="0" anchor="b">
            <a:normAutofit/>
          </a:bodyPr>
          <a:lstStyle/>
          <a:p>
            <a:r>
              <a:rPr lang="en-US" sz="6000" dirty="0"/>
              <a:t>Find a Job</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dirty="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p:txBody>
          <a:bodyPr/>
          <a:lstStyle/>
          <a:p>
            <a:pPr>
              <a:spcAft>
                <a:spcPts val="600"/>
              </a:spcAft>
            </a:pPr>
            <a:fld id="{AFBC034E-ACCC-4B1D-A181-8A8AEE407FC0}" type="slidenum">
              <a:rPr lang="en-US" smtClean="0"/>
              <a:pPr>
                <a:spcAft>
                  <a:spcPts val="600"/>
                </a:spcAft>
              </a:pPr>
              <a:t>12</a:t>
            </a:fld>
            <a:endParaRPr lang="en-US" dirty="0"/>
          </a:p>
        </p:txBody>
      </p:sp>
      <p:pic>
        <p:nvPicPr>
          <p:cNvPr id="11" name="Picture 10">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blip>
          <a:srcRect t="3993" b="15480"/>
          <a:stretch/>
        </p:blipFill>
        <p:spPr>
          <a:xfrm>
            <a:off x="12" y="10"/>
            <a:ext cx="9143989" cy="4915066"/>
          </a:xfrm>
          <a:prstGeom prst="rect">
            <a:avLst/>
          </a:prstGeom>
          <a:noFill/>
        </p:spPr>
      </p:pic>
    </p:spTree>
    <p:extLst>
      <p:ext uri="{BB962C8B-B14F-4D97-AF65-F5344CB8AC3E}">
        <p14:creationId xmlns:p14="http://schemas.microsoft.com/office/powerpoint/2010/main" val="74762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13</a:t>
            </a:fld>
            <a:endParaRPr lang="en-US" dirty="0"/>
          </a:p>
        </p:txBody>
      </p:sp>
      <p:sp>
        <p:nvSpPr>
          <p:cNvPr id="2" name="Title 1">
            <a:extLst>
              <a:ext uri="{FF2B5EF4-FFF2-40B4-BE49-F238E27FC236}">
                <a16:creationId xmlns:a16="http://schemas.microsoft.com/office/drawing/2014/main" id="{68214478-7C91-48A0-A1BC-E3F3CCF05118}"/>
              </a:ext>
            </a:extLst>
          </p:cNvPr>
          <p:cNvSpPr>
            <a:spLocks noGrp="1"/>
          </p:cNvSpPr>
          <p:nvPr>
            <p:ph type="title"/>
          </p:nvPr>
        </p:nvSpPr>
        <p:spPr/>
        <p:txBody>
          <a:bodyPr>
            <a:normAutofit fontScale="90000"/>
          </a:bodyPr>
          <a:lstStyle/>
          <a:p>
            <a:r>
              <a:rPr lang="en-US" dirty="0"/>
              <a:t>Quick Search</a:t>
            </a:r>
          </a:p>
        </p:txBody>
      </p:sp>
      <p:sp>
        <p:nvSpPr>
          <p:cNvPr id="10" name="Content Placeholder 2"/>
          <p:cNvSpPr>
            <a:spLocks noGrp="1"/>
          </p:cNvSpPr>
          <p:nvPr>
            <p:ph idx="4294967295"/>
          </p:nvPr>
        </p:nvSpPr>
        <p:spPr>
          <a:xfrm>
            <a:off x="394242" y="4609897"/>
            <a:ext cx="7428417" cy="1214437"/>
          </a:xfrm>
        </p:spPr>
        <p:txBody>
          <a:bodyPr>
            <a:noAutofit/>
          </a:bodyPr>
          <a:lstStyle/>
          <a:p>
            <a:pPr>
              <a:buFont typeface="Wingdings" panose="05000000000000000000" pitchFamily="2" charset="2"/>
              <a:buChar char="Ø"/>
            </a:pPr>
            <a:r>
              <a:rPr lang="en-US" sz="1600" dirty="0"/>
              <a:t>Click the ‘</a:t>
            </a:r>
            <a:r>
              <a:rPr lang="en-US" sz="1600" b="1" dirty="0"/>
              <a:t>Find a Job</a:t>
            </a:r>
            <a:r>
              <a:rPr lang="en-US" sz="1600" dirty="0"/>
              <a:t>’ function from the Employees Menu.</a:t>
            </a:r>
          </a:p>
          <a:p>
            <a:pPr>
              <a:buFont typeface="Wingdings" panose="05000000000000000000" pitchFamily="2" charset="2"/>
              <a:buChar char="Ø"/>
            </a:pPr>
            <a:r>
              <a:rPr lang="en-US" sz="1600" dirty="0"/>
              <a:t>Select a specific pre-defined ‘</a:t>
            </a:r>
            <a:r>
              <a:rPr lang="en-US" sz="1600" b="1" dirty="0"/>
              <a:t>Quick Search</a:t>
            </a:r>
            <a:r>
              <a:rPr lang="en-US" sz="1600" dirty="0"/>
              <a:t>’ you would like to utilize to find a job.</a:t>
            </a:r>
          </a:p>
          <a:p>
            <a:pPr>
              <a:buFont typeface="Wingdings" panose="05000000000000000000" pitchFamily="2" charset="2"/>
              <a:buChar char="Ø"/>
            </a:pPr>
            <a:r>
              <a:rPr lang="en-US" sz="1600" dirty="0"/>
              <a:t>Otherwise, to define your own custom job search filters click ‘</a:t>
            </a:r>
            <a:r>
              <a:rPr lang="en-US" sz="1600" b="1" dirty="0"/>
              <a:t>Advanced Search</a:t>
            </a:r>
            <a:r>
              <a:rPr lang="en-US" sz="1600" dirty="0"/>
              <a:t>’.</a:t>
            </a:r>
          </a:p>
          <a:p>
            <a:endParaRPr lang="en-US" sz="1600" dirty="0"/>
          </a:p>
        </p:txBody>
      </p:sp>
      <p:pic>
        <p:nvPicPr>
          <p:cNvPr id="6" name="Picture 5">
            <a:extLst>
              <a:ext uri="{FF2B5EF4-FFF2-40B4-BE49-F238E27FC236}">
                <a16:creationId xmlns:a16="http://schemas.microsoft.com/office/drawing/2014/main" id="{C1488FD4-3575-418D-826C-95E5986736EA}"/>
              </a:ext>
            </a:extLst>
          </p:cNvPr>
          <p:cNvPicPr>
            <a:picLocks noChangeAspect="1"/>
          </p:cNvPicPr>
          <p:nvPr/>
        </p:nvPicPr>
        <p:blipFill>
          <a:blip r:embed="rId2"/>
          <a:stretch>
            <a:fillRect/>
          </a:stretch>
        </p:blipFill>
        <p:spPr>
          <a:xfrm>
            <a:off x="394242" y="982936"/>
            <a:ext cx="8374484" cy="3403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405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14</a:t>
            </a:fld>
            <a:endParaRPr lang="en-US" dirty="0"/>
          </a:p>
        </p:txBody>
      </p:sp>
      <p:sp>
        <p:nvSpPr>
          <p:cNvPr id="10" name="Content Placeholder 2"/>
          <p:cNvSpPr>
            <a:spLocks noGrp="1"/>
          </p:cNvSpPr>
          <p:nvPr>
            <p:ph idx="4294967295"/>
          </p:nvPr>
        </p:nvSpPr>
        <p:spPr>
          <a:xfrm>
            <a:off x="195969" y="979655"/>
            <a:ext cx="4545848" cy="3390900"/>
          </a:xfrm>
        </p:spPr>
        <p:txBody>
          <a:bodyPr>
            <a:noAutofit/>
          </a:bodyPr>
          <a:lstStyle/>
          <a:p>
            <a:pPr>
              <a:spcBef>
                <a:spcPts val="0"/>
              </a:spcBef>
              <a:buFont typeface="Wingdings" panose="05000000000000000000" pitchFamily="2" charset="2"/>
              <a:buChar char="Ø"/>
            </a:pPr>
            <a:r>
              <a:rPr lang="en-US" sz="1600" dirty="0"/>
              <a:t>Click the ‘</a:t>
            </a:r>
            <a:r>
              <a:rPr lang="en-US" sz="1600" b="1" dirty="0"/>
              <a:t>Advanced Search</a:t>
            </a:r>
            <a:r>
              <a:rPr lang="en-US" sz="1600" dirty="0"/>
              <a:t>’ button to define your own job criteria you wish to search. </a:t>
            </a:r>
          </a:p>
          <a:p>
            <a:pPr>
              <a:spcBef>
                <a:spcPts val="0"/>
              </a:spcBef>
              <a:buFont typeface="Wingdings" panose="05000000000000000000" pitchFamily="2" charset="2"/>
              <a:buChar char="Ø"/>
            </a:pPr>
            <a:r>
              <a:rPr lang="en-US" sz="1600" dirty="0"/>
              <a:t>Advanced Search enables you to search for jobs by the following:</a:t>
            </a:r>
          </a:p>
          <a:p>
            <a:pPr lvl="1">
              <a:spcBef>
                <a:spcPts val="600"/>
              </a:spcBef>
              <a:buFont typeface="Wingdings" panose="05000000000000000000" pitchFamily="2" charset="2"/>
              <a:buChar char="v"/>
            </a:pPr>
            <a:r>
              <a:rPr lang="en-US" sz="1600" dirty="0"/>
              <a:t>Search by Job Type Population (On-Campus FWS, Off-Campus FWS Jobs, etc.)</a:t>
            </a:r>
          </a:p>
          <a:p>
            <a:pPr lvl="1">
              <a:spcBef>
                <a:spcPts val="600"/>
              </a:spcBef>
              <a:buFont typeface="Wingdings" panose="05000000000000000000" pitchFamily="2" charset="2"/>
              <a:buChar char="v"/>
            </a:pPr>
            <a:r>
              <a:rPr lang="en-US" sz="1600" dirty="0"/>
              <a:t>Keyword(s) Search</a:t>
            </a:r>
          </a:p>
          <a:p>
            <a:pPr lvl="1">
              <a:spcBef>
                <a:spcPts val="600"/>
              </a:spcBef>
              <a:buFont typeface="Wingdings" panose="05000000000000000000" pitchFamily="2" charset="2"/>
              <a:buChar char="v"/>
            </a:pPr>
            <a:r>
              <a:rPr lang="en-US" sz="1600" dirty="0"/>
              <a:t>Job Category, Employers/Department, Time Frame, Wage, and Hours per Week</a:t>
            </a:r>
          </a:p>
        </p:txBody>
      </p:sp>
      <p:sp>
        <p:nvSpPr>
          <p:cNvPr id="8" name="Title 1"/>
          <p:cNvSpPr txBox="1">
            <a:spLocks/>
          </p:cNvSpPr>
          <p:nvPr/>
        </p:nvSpPr>
        <p:spPr>
          <a:xfrm>
            <a:off x="195969" y="160597"/>
            <a:ext cx="3650917" cy="64580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tx1"/>
                </a:solidFill>
              </a:rPr>
              <a:t>Advanced Search</a:t>
            </a:r>
          </a:p>
        </p:txBody>
      </p:sp>
      <p:pic>
        <p:nvPicPr>
          <p:cNvPr id="3" name="Picture 2">
            <a:extLst>
              <a:ext uri="{FF2B5EF4-FFF2-40B4-BE49-F238E27FC236}">
                <a16:creationId xmlns:a16="http://schemas.microsoft.com/office/drawing/2014/main" id="{BC7BB8BD-6B70-478F-B96C-5D0D152A34BB}"/>
              </a:ext>
            </a:extLst>
          </p:cNvPr>
          <p:cNvPicPr>
            <a:picLocks noChangeAspect="1"/>
          </p:cNvPicPr>
          <p:nvPr/>
        </p:nvPicPr>
        <p:blipFill>
          <a:blip r:embed="rId2"/>
          <a:stretch>
            <a:fillRect/>
          </a:stretch>
        </p:blipFill>
        <p:spPr>
          <a:xfrm>
            <a:off x="4741817" y="233082"/>
            <a:ext cx="4034630" cy="59819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094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5218612"/>
            <a:ext cx="8046720" cy="822960"/>
          </a:xfrm>
        </p:spPr>
        <p:txBody>
          <a:bodyPr vert="horz" lIns="91440" tIns="45720" rIns="91440" bIns="45720" rtlCol="0" anchor="b">
            <a:normAutofit fontScale="90000"/>
          </a:bodyPr>
          <a:lstStyle/>
          <a:p>
            <a:r>
              <a:rPr lang="en-US" sz="6000" dirty="0"/>
              <a:t>Apply for a Job</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dirty="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15</a:t>
            </a:fld>
            <a:endParaRPr lang="en-US" dirty="0"/>
          </a:p>
        </p:txBody>
      </p:sp>
      <p:pic>
        <p:nvPicPr>
          <p:cNvPr id="11" name="Picture 10" descr="People in a office discussing work over a laptop">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340"/>
          <a:stretch/>
        </p:blipFill>
        <p:spPr>
          <a:xfrm>
            <a:off x="12" y="10"/>
            <a:ext cx="9143989" cy="4915066"/>
          </a:xfrm>
          <a:prstGeom prst="rect">
            <a:avLst/>
          </a:prstGeom>
          <a:noFill/>
        </p:spPr>
      </p:pic>
    </p:spTree>
    <p:extLst>
      <p:ext uri="{BB962C8B-B14F-4D97-AF65-F5344CB8AC3E}">
        <p14:creationId xmlns:p14="http://schemas.microsoft.com/office/powerpoint/2010/main" val="802604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dirty="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16</a:t>
            </a:fld>
            <a:endParaRPr lang="en-US" dirty="0"/>
          </a:p>
        </p:txBody>
      </p:sp>
      <p:sp>
        <p:nvSpPr>
          <p:cNvPr id="10" name="Content Placeholder 2"/>
          <p:cNvSpPr>
            <a:spLocks noGrp="1"/>
          </p:cNvSpPr>
          <p:nvPr>
            <p:ph sz="half" idx="2"/>
          </p:nvPr>
        </p:nvSpPr>
        <p:spPr>
          <a:xfrm>
            <a:off x="467360" y="4267200"/>
            <a:ext cx="8558306" cy="1601895"/>
          </a:xfrm>
        </p:spPr>
        <p:txBody>
          <a:bodyPr vert="horz" lIns="0" tIns="45720" rIns="0" bIns="45720" rtlCol="0">
            <a:normAutofit fontScale="92500" lnSpcReduction="20000"/>
          </a:bodyPr>
          <a:lstStyle/>
          <a:p>
            <a:r>
              <a:rPr lang="en-US" sz="1800" dirty="0"/>
              <a:t>In order to view available job listings, you may be required to review and agree to one or more disclaimer statements. </a:t>
            </a:r>
          </a:p>
          <a:p>
            <a:r>
              <a:rPr lang="en-US" sz="1800" dirty="0"/>
              <a:t>A disclaimer statement will be presented for all Job Types you selected.</a:t>
            </a:r>
          </a:p>
          <a:p>
            <a:r>
              <a:rPr lang="en-US" sz="1800" dirty="0"/>
              <a:t>After you’ve successfully reviewed the applicable disclaimer statement(s), you will be required to click the ‘</a:t>
            </a:r>
            <a:r>
              <a:rPr lang="en-US" sz="1800" b="1" dirty="0"/>
              <a:t>I agree</a:t>
            </a:r>
            <a:r>
              <a:rPr lang="en-US" sz="1800" dirty="0"/>
              <a:t>’ button(s) before any available jobs of that Job Type population will be presented.</a:t>
            </a:r>
          </a:p>
        </p:txBody>
      </p:sp>
      <p:sp>
        <p:nvSpPr>
          <p:cNvPr id="8" name="Title 1"/>
          <p:cNvSpPr txBox="1">
            <a:spLocks/>
          </p:cNvSpPr>
          <p:nvPr/>
        </p:nvSpPr>
        <p:spPr>
          <a:xfrm>
            <a:off x="268224" y="33090"/>
            <a:ext cx="8098536" cy="547824"/>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sz="2400" kern="1200" spc="-50" baseline="0" dirty="0">
                <a:solidFill>
                  <a:schemeClr val="bg1"/>
                </a:solidFill>
                <a:latin typeface="+mj-lt"/>
                <a:ea typeface="+mj-ea"/>
                <a:cs typeface="+mj-cs"/>
              </a:rPr>
              <a:t>Disclaimer Statements</a:t>
            </a:r>
          </a:p>
        </p:txBody>
      </p:sp>
      <p:pic>
        <p:nvPicPr>
          <p:cNvPr id="6" name="Picture 5">
            <a:extLst>
              <a:ext uri="{FF2B5EF4-FFF2-40B4-BE49-F238E27FC236}">
                <a16:creationId xmlns:a16="http://schemas.microsoft.com/office/drawing/2014/main" id="{0E09CF07-3F62-7C5D-7EFF-C6EE6A3B7CA6}"/>
              </a:ext>
            </a:extLst>
          </p:cNvPr>
          <p:cNvPicPr>
            <a:picLocks noChangeAspect="1"/>
          </p:cNvPicPr>
          <p:nvPr/>
        </p:nvPicPr>
        <p:blipFill>
          <a:blip r:embed="rId2"/>
          <a:stretch>
            <a:fillRect/>
          </a:stretch>
        </p:blipFill>
        <p:spPr>
          <a:xfrm>
            <a:off x="2267712" y="988905"/>
            <a:ext cx="4608576" cy="2989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546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dirty="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17</a:t>
            </a:fld>
            <a:endParaRPr lang="en-US" dirty="0"/>
          </a:p>
        </p:txBody>
      </p:sp>
      <p:sp>
        <p:nvSpPr>
          <p:cNvPr id="10" name="Content Placeholder 2"/>
          <p:cNvSpPr>
            <a:spLocks noGrp="1"/>
          </p:cNvSpPr>
          <p:nvPr>
            <p:ph sz="half" idx="2"/>
          </p:nvPr>
        </p:nvSpPr>
        <p:spPr>
          <a:xfrm>
            <a:off x="319891" y="939667"/>
            <a:ext cx="8504218" cy="1163737"/>
          </a:xfrm>
        </p:spPr>
        <p:txBody>
          <a:bodyPr vert="horz" lIns="0" tIns="45720" rIns="0" bIns="45720" rtlCol="0">
            <a:normAutofit fontScale="77500" lnSpcReduction="20000"/>
          </a:bodyPr>
          <a:lstStyle/>
          <a:p>
            <a:pPr>
              <a:buFont typeface="Wingdings" panose="05000000000000000000" pitchFamily="2" charset="2"/>
              <a:buChar char="Ø"/>
            </a:pPr>
            <a:r>
              <a:rPr lang="en-US" dirty="0"/>
              <a:t>Simply </a:t>
            </a:r>
            <a:r>
              <a:rPr lang="en-US" b="1" dirty="0"/>
              <a:t>click the box </a:t>
            </a:r>
            <a:r>
              <a:rPr lang="en-US" dirty="0"/>
              <a:t>next to the jobs you wish to submit an application. </a:t>
            </a:r>
          </a:p>
          <a:p>
            <a:pPr>
              <a:buFont typeface="Wingdings" panose="05000000000000000000" pitchFamily="2" charset="2"/>
              <a:buChar char="Ø"/>
            </a:pPr>
            <a:r>
              <a:rPr lang="en-US" dirty="0"/>
              <a:t>If a job does not have a box or does not allow for the selection of the job, then you will need to click the Job Title to view the job details on how to apply for the job. </a:t>
            </a:r>
          </a:p>
          <a:p>
            <a:pPr>
              <a:buFont typeface="Wingdings" panose="05000000000000000000" pitchFamily="2" charset="2"/>
              <a:buChar char="Ø"/>
            </a:pPr>
            <a:r>
              <a:rPr lang="en-US" dirty="0"/>
              <a:t>Then, click the ‘</a:t>
            </a:r>
            <a:r>
              <a:rPr lang="en-US" b="1" dirty="0"/>
              <a:t>Apply for Selected Jobs</a:t>
            </a:r>
            <a:r>
              <a:rPr lang="en-US" dirty="0"/>
              <a:t>’ button.</a:t>
            </a:r>
          </a:p>
        </p:txBody>
      </p:sp>
      <p:sp>
        <p:nvSpPr>
          <p:cNvPr id="8" name="Title 1"/>
          <p:cNvSpPr txBox="1">
            <a:spLocks/>
          </p:cNvSpPr>
          <p:nvPr/>
        </p:nvSpPr>
        <p:spPr>
          <a:xfrm>
            <a:off x="268224" y="33089"/>
            <a:ext cx="8098536" cy="661855"/>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sz="3100" kern="1200" spc="-50" baseline="0" dirty="0">
                <a:solidFill>
                  <a:schemeClr val="bg1"/>
                </a:solidFill>
                <a:latin typeface="+mj-lt"/>
                <a:ea typeface="+mj-ea"/>
                <a:cs typeface="+mj-cs"/>
              </a:rPr>
              <a:t>Apply for a Job! With One Click</a:t>
            </a:r>
          </a:p>
        </p:txBody>
      </p:sp>
      <p:pic>
        <p:nvPicPr>
          <p:cNvPr id="3" name="Picture 2">
            <a:extLst>
              <a:ext uri="{FF2B5EF4-FFF2-40B4-BE49-F238E27FC236}">
                <a16:creationId xmlns:a16="http://schemas.microsoft.com/office/drawing/2014/main" id="{9A592DB2-65CF-4524-8379-4264118946B1}"/>
              </a:ext>
            </a:extLst>
          </p:cNvPr>
          <p:cNvPicPr>
            <a:picLocks noChangeAspect="1"/>
          </p:cNvPicPr>
          <p:nvPr/>
        </p:nvPicPr>
        <p:blipFill>
          <a:blip r:embed="rId2"/>
          <a:stretch>
            <a:fillRect/>
          </a:stretch>
        </p:blipFill>
        <p:spPr>
          <a:xfrm>
            <a:off x="1762646" y="2452631"/>
            <a:ext cx="5020236" cy="3657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525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764639" y="6459786"/>
            <a:ext cx="3617103" cy="365125"/>
          </a:xfrm>
        </p:spPr>
        <p:txBody>
          <a:bodyPr vert="horz" lIns="91440" tIns="45720" rIns="91440" bIns="45720" rtlCol="0" anchor="ctr">
            <a:normAutofit/>
          </a:bodyPr>
          <a:lstStyle/>
          <a:p>
            <a:pPr>
              <a:lnSpc>
                <a:spcPct val="90000"/>
              </a:lnSpc>
              <a:spcAft>
                <a:spcPts val="600"/>
              </a:spcAft>
            </a:pPr>
            <a:r>
              <a:rPr lang="en-US" kern="1200" cap="all" baseline="0" dirty="0">
                <a:latin typeface="+mn-lt"/>
                <a:ea typeface="+mn-ea"/>
                <a:cs typeface="+mn-cs"/>
              </a:rPr>
              <a:t>NGWeb Solutions, LLC - Confidential and  Proprietary - Do not share without permission</a:t>
            </a:r>
          </a:p>
        </p:txBody>
      </p:sp>
      <p:sp>
        <p:nvSpPr>
          <p:cNvPr id="5" name="Slide Number Placeholder 4"/>
          <p:cNvSpPr>
            <a:spLocks noGrp="1"/>
          </p:cNvSpPr>
          <p:nvPr>
            <p:ph type="sldNum" sz="quarter" idx="12"/>
          </p:nvPr>
        </p:nvSpPr>
        <p:spPr>
          <a:xfrm>
            <a:off x="7425344" y="6459786"/>
            <a:ext cx="984019" cy="365125"/>
          </a:xfrm>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18</a:t>
            </a:fld>
            <a:endParaRPr lang="en-US" dirty="0"/>
          </a:p>
        </p:txBody>
      </p:sp>
      <p:sp>
        <p:nvSpPr>
          <p:cNvPr id="10" name="Content Placeholder 2"/>
          <p:cNvSpPr>
            <a:spLocks noGrp="1"/>
          </p:cNvSpPr>
          <p:nvPr>
            <p:ph sz="half" idx="2"/>
          </p:nvPr>
        </p:nvSpPr>
        <p:spPr>
          <a:xfrm>
            <a:off x="4057095" y="1011936"/>
            <a:ext cx="4309665" cy="4857159"/>
          </a:xfrm>
        </p:spPr>
        <p:txBody>
          <a:bodyPr vert="horz" lIns="0" tIns="45720" rIns="0" bIns="45720" rtlCol="0">
            <a:normAutofit/>
          </a:bodyPr>
          <a:lstStyle/>
          <a:p>
            <a:pPr>
              <a:buFont typeface="Wingdings" panose="05000000000000000000" pitchFamily="2" charset="2"/>
              <a:buChar char="Ø"/>
            </a:pPr>
            <a:r>
              <a:rPr lang="en-US" sz="1600" dirty="0"/>
              <a:t>Complete the questions on the application. </a:t>
            </a:r>
          </a:p>
          <a:p>
            <a:pPr>
              <a:buFont typeface="Wingdings" panose="05000000000000000000" pitchFamily="2" charset="2"/>
              <a:buChar char="Ø"/>
            </a:pPr>
            <a:r>
              <a:rPr lang="en-US" sz="1600" dirty="0"/>
              <a:t>Fields with a red asterisk are required to be completed before your application can be successfully completed.</a:t>
            </a:r>
          </a:p>
          <a:p>
            <a:pPr>
              <a:buFont typeface="Wingdings" panose="05000000000000000000" pitchFamily="2" charset="2"/>
              <a:buChar char="Ø"/>
            </a:pPr>
            <a:r>
              <a:rPr lang="en-US" sz="1600" dirty="0"/>
              <a:t>Some of the fields may have information pre-filled.  Please be sure to review and update the information as needed.</a:t>
            </a:r>
          </a:p>
          <a:p>
            <a:pPr>
              <a:buFont typeface="Wingdings" panose="05000000000000000000" pitchFamily="2" charset="2"/>
              <a:buChar char="Ø"/>
            </a:pPr>
            <a:r>
              <a:rPr lang="en-US" sz="1600" dirty="0"/>
              <a:t>You may upload a resume for the hiring employer to review, if desired.  In order to do so, browse to that file on your computer and click ‘Open’. </a:t>
            </a:r>
          </a:p>
        </p:txBody>
      </p:sp>
      <p:sp>
        <p:nvSpPr>
          <p:cNvPr id="8" name="Title 1"/>
          <p:cNvSpPr txBox="1">
            <a:spLocks/>
          </p:cNvSpPr>
          <p:nvPr/>
        </p:nvSpPr>
        <p:spPr>
          <a:xfrm>
            <a:off x="268224" y="33089"/>
            <a:ext cx="8098536" cy="686239"/>
          </a:xfrm>
          <a:prstGeom prst="rect">
            <a:avLst/>
          </a:prstGeom>
        </p:spPr>
        <p:txBody>
          <a:bodyPr vert="horz" lIns="91440" tIns="45720" rIns="91440" bIns="45720" rtlCol="0" anchor="b">
            <a:norm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85000"/>
              </a:lnSpc>
              <a:spcAft>
                <a:spcPts val="600"/>
              </a:spcAft>
            </a:pPr>
            <a:r>
              <a:rPr lang="en-US" sz="4400" kern="1200" spc="-50" baseline="0" dirty="0">
                <a:solidFill>
                  <a:schemeClr val="bg1"/>
                </a:solidFill>
                <a:latin typeface="+mj-lt"/>
                <a:ea typeface="+mj-ea"/>
                <a:cs typeface="+mj-cs"/>
              </a:rPr>
              <a:t>Job Application</a:t>
            </a:r>
          </a:p>
        </p:txBody>
      </p:sp>
      <p:pic>
        <p:nvPicPr>
          <p:cNvPr id="2" name="Picture 1">
            <a:extLst>
              <a:ext uri="{FF2B5EF4-FFF2-40B4-BE49-F238E27FC236}">
                <a16:creationId xmlns:a16="http://schemas.microsoft.com/office/drawing/2014/main" id="{4F44D60A-75E1-4DAC-8D1A-5BED217EBEF7}"/>
              </a:ext>
            </a:extLst>
          </p:cNvPr>
          <p:cNvPicPr>
            <a:picLocks noChangeAspect="1"/>
          </p:cNvPicPr>
          <p:nvPr/>
        </p:nvPicPr>
        <p:blipFill rotWithShape="1">
          <a:blip r:embed="rId2"/>
          <a:srcRect t="8005" r="1787" b="4445"/>
          <a:stretch/>
        </p:blipFill>
        <p:spPr>
          <a:xfrm>
            <a:off x="169613" y="1011936"/>
            <a:ext cx="3741628" cy="4377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051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F3C232B-D13C-49A0-B9C2-6B8090F63202}"/>
              </a:ext>
            </a:extLst>
          </p:cNvPr>
          <p:cNvSpPr>
            <a:spLocks noGrp="1"/>
          </p:cNvSpPr>
          <p:nvPr>
            <p:ph type="ftr" sz="quarter" idx="11"/>
          </p:nvPr>
        </p:nvSpPr>
        <p:spPr/>
        <p:txBody>
          <a:bodyPr/>
          <a:lstStyle/>
          <a:p>
            <a:r>
              <a:rPr lang="en-US" dirty="0"/>
              <a:t>NGWeb Solutions, LLC - Confidential and  Proprietary - Do not share without permission</a:t>
            </a:r>
          </a:p>
        </p:txBody>
      </p:sp>
      <p:sp>
        <p:nvSpPr>
          <p:cNvPr id="4" name="Slide Number Placeholder 3">
            <a:extLst>
              <a:ext uri="{FF2B5EF4-FFF2-40B4-BE49-F238E27FC236}">
                <a16:creationId xmlns:a16="http://schemas.microsoft.com/office/drawing/2014/main" id="{19E4E9F2-3519-4E39-8AD6-BF97E389006F}"/>
              </a:ext>
            </a:extLst>
          </p:cNvPr>
          <p:cNvSpPr>
            <a:spLocks noGrp="1"/>
          </p:cNvSpPr>
          <p:nvPr>
            <p:ph type="sldNum" sz="quarter" idx="12"/>
          </p:nvPr>
        </p:nvSpPr>
        <p:spPr/>
        <p:txBody>
          <a:bodyPr/>
          <a:lstStyle/>
          <a:p>
            <a:fld id="{AFBC034E-ACCC-4B1D-A181-8A8AEE407FC0}" type="slidenum">
              <a:rPr lang="en-US" smtClean="0"/>
              <a:pPr/>
              <a:t>19</a:t>
            </a:fld>
            <a:endParaRPr lang="en-US" dirty="0"/>
          </a:p>
        </p:txBody>
      </p:sp>
      <p:sp>
        <p:nvSpPr>
          <p:cNvPr id="5" name="Title 4">
            <a:extLst>
              <a:ext uri="{FF2B5EF4-FFF2-40B4-BE49-F238E27FC236}">
                <a16:creationId xmlns:a16="http://schemas.microsoft.com/office/drawing/2014/main" id="{FA4BA6D7-1798-4A57-85B4-E578C07A2EBF}"/>
              </a:ext>
            </a:extLst>
          </p:cNvPr>
          <p:cNvSpPr>
            <a:spLocks noGrp="1"/>
          </p:cNvSpPr>
          <p:nvPr>
            <p:ph type="title"/>
          </p:nvPr>
        </p:nvSpPr>
        <p:spPr/>
        <p:txBody>
          <a:bodyPr>
            <a:normAutofit fontScale="90000"/>
          </a:bodyPr>
          <a:lstStyle/>
          <a:p>
            <a:r>
              <a:rPr lang="en-US" dirty="0"/>
              <a:t>Application Successfully Submitted</a:t>
            </a:r>
          </a:p>
        </p:txBody>
      </p:sp>
      <p:sp>
        <p:nvSpPr>
          <p:cNvPr id="7" name="Content Placeholder 2">
            <a:extLst>
              <a:ext uri="{FF2B5EF4-FFF2-40B4-BE49-F238E27FC236}">
                <a16:creationId xmlns:a16="http://schemas.microsoft.com/office/drawing/2014/main" id="{0960D684-309F-4A16-AF9D-249F693A76AE}"/>
              </a:ext>
            </a:extLst>
          </p:cNvPr>
          <p:cNvSpPr>
            <a:spLocks noGrp="1"/>
          </p:cNvSpPr>
          <p:nvPr>
            <p:ph idx="4294967295"/>
          </p:nvPr>
        </p:nvSpPr>
        <p:spPr>
          <a:xfrm>
            <a:off x="417510" y="3880931"/>
            <a:ext cx="7991853" cy="515938"/>
          </a:xfrm>
        </p:spPr>
        <p:txBody>
          <a:bodyPr>
            <a:noAutofit/>
          </a:bodyPr>
          <a:lstStyle/>
          <a:p>
            <a:pPr>
              <a:spcBef>
                <a:spcPts val="0"/>
              </a:spcBef>
              <a:buFont typeface="Wingdings" panose="05000000000000000000" pitchFamily="2" charset="2"/>
              <a:buChar char="Ø"/>
            </a:pPr>
            <a:r>
              <a:rPr lang="en-US" sz="1600" dirty="0"/>
              <a:t>Your application is successfully submitted when you received the Congratulations message. </a:t>
            </a:r>
          </a:p>
        </p:txBody>
      </p:sp>
      <p:pic>
        <p:nvPicPr>
          <p:cNvPr id="6" name="Picture 5">
            <a:extLst>
              <a:ext uri="{FF2B5EF4-FFF2-40B4-BE49-F238E27FC236}">
                <a16:creationId xmlns:a16="http://schemas.microsoft.com/office/drawing/2014/main" id="{F63047CF-14A4-4B5A-BA6A-C5F0F6757B18}"/>
              </a:ext>
            </a:extLst>
          </p:cNvPr>
          <p:cNvPicPr>
            <a:picLocks noChangeAspect="1"/>
          </p:cNvPicPr>
          <p:nvPr/>
        </p:nvPicPr>
        <p:blipFill>
          <a:blip r:embed="rId2"/>
          <a:stretch>
            <a:fillRect/>
          </a:stretch>
        </p:blipFill>
        <p:spPr>
          <a:xfrm>
            <a:off x="417510" y="1261878"/>
            <a:ext cx="8098536" cy="2377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3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870584"/>
            <a:ext cx="2400300" cy="701041"/>
          </a:xfrm>
        </p:spPr>
        <p:txBody>
          <a:bodyPr anchor="b">
            <a:normAutofit fontScale="90000"/>
          </a:bodyPr>
          <a:lstStyle/>
          <a:p>
            <a:r>
              <a:rPr lang="en-US" altLang="en-US" dirty="0"/>
              <a:t>Login to JobX &amp; TimesheetX</a:t>
            </a:r>
          </a:p>
        </p:txBody>
      </p:sp>
      <p:sp>
        <p:nvSpPr>
          <p:cNvPr id="10" name="Content Placeholder 2"/>
          <p:cNvSpPr>
            <a:spLocks noGrp="1"/>
          </p:cNvSpPr>
          <p:nvPr>
            <p:ph type="body" sz="half" idx="2"/>
          </p:nvPr>
        </p:nvSpPr>
        <p:spPr>
          <a:xfrm>
            <a:off x="252412" y="1933747"/>
            <a:ext cx="2581275" cy="2613487"/>
          </a:xfrm>
        </p:spPr>
        <p:txBody>
          <a:bodyPr>
            <a:normAutofit/>
          </a:bodyPr>
          <a:lstStyle/>
          <a:p>
            <a:pPr>
              <a:spcBef>
                <a:spcPct val="0"/>
              </a:spcBef>
            </a:pPr>
            <a:r>
              <a:rPr lang="en-US" altLang="en-US" sz="1800" dirty="0"/>
              <a:t>Navigate to your school’s customized JobX Site</a:t>
            </a:r>
          </a:p>
          <a:p>
            <a:pPr>
              <a:spcBef>
                <a:spcPct val="0"/>
              </a:spcBef>
            </a:pPr>
            <a:endParaRPr lang="en-US" altLang="en-US" sz="1800" dirty="0"/>
          </a:p>
          <a:p>
            <a:pPr>
              <a:spcBef>
                <a:spcPct val="0"/>
              </a:spcBef>
            </a:pPr>
            <a:r>
              <a:rPr lang="en-US" altLang="en-US" sz="1800" dirty="0"/>
              <a:t>Then click on the </a:t>
            </a:r>
          </a:p>
          <a:p>
            <a:pPr>
              <a:spcBef>
                <a:spcPct val="0"/>
              </a:spcBef>
            </a:pPr>
            <a:r>
              <a:rPr lang="en-US" altLang="en-US" sz="1800" dirty="0"/>
              <a:t>‘Student Worker’ link to access the area of your choice.</a:t>
            </a:r>
          </a:p>
        </p:txBody>
      </p:sp>
      <p:sp>
        <p:nvSpPr>
          <p:cNvPr id="4" name="Footer Placeholder 3"/>
          <p:cNvSpPr>
            <a:spLocks noGrp="1"/>
          </p:cNvSpPr>
          <p:nvPr>
            <p:ph type="ftr" sz="quarter" idx="11"/>
          </p:nvPr>
        </p:nvSpPr>
        <p:spPr/>
        <p:txBody>
          <a:bodyPr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2</a:t>
            </a:fld>
            <a:endParaRPr lang="en-US" dirty="0"/>
          </a:p>
        </p:txBody>
      </p:sp>
      <p:sp>
        <p:nvSpPr>
          <p:cNvPr id="9" name="Content Placeholder 2">
            <a:extLst>
              <a:ext uri="{FF2B5EF4-FFF2-40B4-BE49-F238E27FC236}">
                <a16:creationId xmlns:a16="http://schemas.microsoft.com/office/drawing/2014/main" id="{41EF30E8-5335-490D-9D16-A3F76BB6BD1C}"/>
              </a:ext>
            </a:extLst>
          </p:cNvPr>
          <p:cNvSpPr txBox="1">
            <a:spLocks/>
          </p:cNvSpPr>
          <p:nvPr/>
        </p:nvSpPr>
        <p:spPr>
          <a:xfrm>
            <a:off x="3312507" y="4547234"/>
            <a:ext cx="4998685" cy="7345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ct val="0"/>
              </a:spcBef>
            </a:pPr>
            <a:r>
              <a:rPr lang="en-US" altLang="en-US" sz="1400" dirty="0">
                <a:solidFill>
                  <a:srgbClr val="000000"/>
                </a:solidFill>
              </a:rPr>
              <a:t>Southern University JobX/TimesheetX Site: </a:t>
            </a:r>
          </a:p>
          <a:p>
            <a:pPr>
              <a:spcBef>
                <a:spcPct val="0"/>
              </a:spcBef>
            </a:pPr>
            <a:r>
              <a:rPr lang="en-US" sz="1400" dirty="0">
                <a:solidFill>
                  <a:srgbClr val="000000"/>
                </a:solidFill>
              </a:rPr>
              <a:t>https://subr.studentemployment.ngwebsolutions.com/</a:t>
            </a:r>
          </a:p>
          <a:p>
            <a:pPr>
              <a:spcBef>
                <a:spcPct val="0"/>
              </a:spcBef>
            </a:pPr>
            <a:endParaRPr lang="en-US" sz="1400" dirty="0"/>
          </a:p>
        </p:txBody>
      </p:sp>
      <p:pic>
        <p:nvPicPr>
          <p:cNvPr id="7" name="Picture 6">
            <a:extLst>
              <a:ext uri="{FF2B5EF4-FFF2-40B4-BE49-F238E27FC236}">
                <a16:creationId xmlns:a16="http://schemas.microsoft.com/office/drawing/2014/main" id="{16F2C9D5-B82F-3DBD-B6B0-CD40F08DF174}"/>
              </a:ext>
            </a:extLst>
          </p:cNvPr>
          <p:cNvPicPr>
            <a:picLocks noChangeAspect="1"/>
          </p:cNvPicPr>
          <p:nvPr/>
        </p:nvPicPr>
        <p:blipFill>
          <a:blip r:embed="rId2"/>
          <a:stretch>
            <a:fillRect/>
          </a:stretch>
        </p:blipFill>
        <p:spPr>
          <a:xfrm>
            <a:off x="3282662" y="264159"/>
            <a:ext cx="5302198" cy="4125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6739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
            <a:extLst>
              <a:ext uri="{FF2B5EF4-FFF2-40B4-BE49-F238E27FC236}">
                <a16:creationId xmlns:a16="http://schemas.microsoft.com/office/drawing/2014/main" id="{34785035-3B97-4F9A-AB3D-2BE8C5D839EE}"/>
              </a:ext>
            </a:extLst>
          </p:cNvPr>
          <p:cNvSpPr>
            <a:spLocks noGrp="1"/>
          </p:cNvSpPr>
          <p:nvPr>
            <p:ph type="ftr" sz="quarter" idx="11"/>
          </p:nvPr>
        </p:nvSpPr>
        <p:spPr/>
        <p:txBody>
          <a:bodyPr/>
          <a:lstStyle/>
          <a:p>
            <a:pPr>
              <a:spcAft>
                <a:spcPts val="600"/>
              </a:spcAft>
            </a:pPr>
            <a:r>
              <a:rPr lang="en-US" dirty="0"/>
              <a:t>NGWeb Solutions, LLC - Confidential and  Proprietary - Do not share without permission</a:t>
            </a:r>
          </a:p>
        </p:txBody>
      </p:sp>
      <p:sp>
        <p:nvSpPr>
          <p:cNvPr id="18" name="Slide Number Placeholder 2">
            <a:extLst>
              <a:ext uri="{FF2B5EF4-FFF2-40B4-BE49-F238E27FC236}">
                <a16:creationId xmlns:a16="http://schemas.microsoft.com/office/drawing/2014/main" id="{8559391E-2AF7-400A-A49C-381459CACF68}"/>
              </a:ext>
            </a:extLst>
          </p:cNvPr>
          <p:cNvSpPr>
            <a:spLocks noGrp="1"/>
          </p:cNvSpPr>
          <p:nvPr>
            <p:ph type="sldNum" sz="quarter" idx="12"/>
          </p:nvPr>
        </p:nvSpPr>
        <p:spPr/>
        <p:txBody>
          <a:bodyPr/>
          <a:lstStyle/>
          <a:p>
            <a:pPr>
              <a:spcAft>
                <a:spcPts val="600"/>
              </a:spcAft>
            </a:pPr>
            <a:fld id="{AFBC034E-ACCC-4B1D-A181-8A8AEE407FC0}" type="slidenum">
              <a:rPr lang="en-US" smtClean="0"/>
              <a:pPr>
                <a:spcAft>
                  <a:spcPts val="600"/>
                </a:spcAft>
              </a:pPr>
              <a:t>20</a:t>
            </a:fld>
            <a:endParaRPr lang="en-US" dirty="0"/>
          </a:p>
        </p:txBody>
      </p:sp>
      <p:sp>
        <p:nvSpPr>
          <p:cNvPr id="5" name="Rectangle 9"/>
          <p:cNvSpPr>
            <a:spLocks noChangeArrowheads="1"/>
          </p:cNvSpPr>
          <p:nvPr/>
        </p:nvSpPr>
        <p:spPr bwMode="auto">
          <a:xfrm>
            <a:off x="614172" y="1886939"/>
            <a:ext cx="3703320" cy="3226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lvl="0" algn="ctr" defTabSz="914400" fontAlgn="base">
              <a:lnSpc>
                <a:spcPct val="90000"/>
              </a:lnSpc>
              <a:spcBef>
                <a:spcPts val="1000"/>
              </a:spcBef>
              <a:buClr>
                <a:schemeClr val="accent1"/>
              </a:buClr>
              <a:buSzPct val="80000"/>
              <a:buNone/>
              <a:defRPr/>
            </a:pPr>
            <a:r>
              <a:rPr lang="en-US" altLang="en-US" sz="2000" b="1" u="sng" dirty="0">
                <a:solidFill>
                  <a:schemeClr val="tx1">
                    <a:lumMod val="75000"/>
                    <a:lumOff val="25000"/>
                  </a:schemeClr>
                </a:solidFill>
              </a:rPr>
              <a:t>For Support Contact </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rPr>
              <a:t>Non Federal Work-Study Student and Graduate Assistants: </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hlinkClick r:id="rId2"/>
              </a:rPr>
              <a:t>HR@sus.edu</a:t>
            </a:r>
            <a:endParaRPr lang="en-US" altLang="en-US" sz="2000" b="1" dirty="0">
              <a:solidFill>
                <a:schemeClr val="tx1">
                  <a:lumMod val="75000"/>
                  <a:lumOff val="25000"/>
                </a:schemeClr>
              </a:solidFill>
            </a:endParaRPr>
          </a:p>
          <a:p>
            <a:pPr lvl="0" defTabSz="914400" fontAlgn="base">
              <a:lnSpc>
                <a:spcPct val="90000"/>
              </a:lnSpc>
              <a:spcBef>
                <a:spcPts val="1000"/>
              </a:spcBef>
              <a:buClr>
                <a:schemeClr val="accent1"/>
              </a:buClr>
              <a:buSzPct val="80000"/>
              <a:buNone/>
              <a:defRPr/>
            </a:pPr>
            <a:endParaRPr lang="en-US" altLang="en-US" sz="2000" b="1" dirty="0">
              <a:solidFill>
                <a:schemeClr val="tx1">
                  <a:lumMod val="75000"/>
                  <a:lumOff val="25000"/>
                </a:schemeClr>
              </a:solidFill>
            </a:endParaRP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rPr>
              <a:t>Federal Work-Study Students:</a:t>
            </a:r>
          </a:p>
          <a:p>
            <a:pPr lvl="0" defTabSz="914400" fontAlgn="base">
              <a:lnSpc>
                <a:spcPct val="90000"/>
              </a:lnSpc>
              <a:spcBef>
                <a:spcPts val="1000"/>
              </a:spcBef>
              <a:buClr>
                <a:schemeClr val="accent1"/>
              </a:buClr>
              <a:buSzPct val="80000"/>
              <a:buNone/>
              <a:defRPr/>
            </a:pPr>
            <a:r>
              <a:rPr lang="en-US" altLang="en-US" sz="2000" b="1" dirty="0">
                <a:solidFill>
                  <a:schemeClr val="tx1">
                    <a:lumMod val="75000"/>
                    <a:lumOff val="25000"/>
                  </a:schemeClr>
                </a:solidFill>
                <a:hlinkClick r:id="rId3"/>
              </a:rPr>
              <a:t>financialaid@subr.edu</a:t>
            </a:r>
            <a:endParaRPr lang="en-US" altLang="en-US" sz="2000" b="1" dirty="0">
              <a:solidFill>
                <a:schemeClr val="tx1">
                  <a:lumMod val="75000"/>
                  <a:lumOff val="25000"/>
                </a:schemeClr>
              </a:solidFill>
            </a:endParaRPr>
          </a:p>
          <a:p>
            <a:pPr lvl="0" defTabSz="914400" fontAlgn="base">
              <a:lnSpc>
                <a:spcPct val="90000"/>
              </a:lnSpc>
              <a:spcBef>
                <a:spcPts val="1000"/>
              </a:spcBef>
              <a:buClr>
                <a:schemeClr val="accent1"/>
              </a:buClr>
              <a:buSzPct val="80000"/>
              <a:buNone/>
              <a:defRPr/>
            </a:pPr>
            <a:endParaRPr lang="en-US" altLang="en-US" sz="2000" b="1" dirty="0">
              <a:solidFill>
                <a:schemeClr val="tx1">
                  <a:lumMod val="75000"/>
                  <a:lumOff val="25000"/>
                </a:schemeClr>
              </a:solidFill>
              <a:latin typeface="+mn-lt"/>
            </a:endParaRP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lang="en-US" altLang="en-US" sz="2000" b="1" dirty="0">
              <a:solidFill>
                <a:schemeClr val="tx1">
                  <a:lumMod val="75000"/>
                  <a:lumOff val="25000"/>
                </a:schemeClr>
              </a:solidFill>
              <a:latin typeface="+mn-lt"/>
            </a:endParaRP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lang="en-US" altLang="en-US" sz="2000" b="1" dirty="0">
              <a:solidFill>
                <a:schemeClr val="tx1">
                  <a:lumMod val="75000"/>
                  <a:lumOff val="25000"/>
                </a:schemeClr>
              </a:solidFill>
              <a:latin typeface="+mn-lt"/>
            </a:endParaRPr>
          </a:p>
          <a:p>
            <a:pPr marL="0" marR="0" lvl="0" indent="0" defTabSz="914400" fontAlgn="base">
              <a:lnSpc>
                <a:spcPct val="90000"/>
              </a:lnSpc>
              <a:spcBef>
                <a:spcPts val="1000"/>
              </a:spcBef>
              <a:buClr>
                <a:schemeClr val="accent1"/>
              </a:buClr>
              <a:buSzPct val="80000"/>
              <a:buFont typeface="Calibri" panose="020F0502020204030204" pitchFamily="34" charset="0"/>
              <a:buNone/>
              <a:tabLst/>
              <a:defRPr/>
            </a:pPr>
            <a:endParaRPr lang="en-US" altLang="en-US" sz="2000" b="1" dirty="0">
              <a:solidFill>
                <a:srgbClr val="FF0000"/>
              </a:solidFill>
              <a:latin typeface="+mn-lt"/>
            </a:endParaRPr>
          </a:p>
        </p:txBody>
      </p:sp>
      <p:pic>
        <p:nvPicPr>
          <p:cNvPr id="11" name="Picture 10" descr="Help">
            <a:extLst>
              <a:ext uri="{FF2B5EF4-FFF2-40B4-BE49-F238E27FC236}">
                <a16:creationId xmlns:a16="http://schemas.microsoft.com/office/drawing/2014/main" id="{E32E711C-650A-4919-A1B8-A42A32B14B45}"/>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63440" y="1588855"/>
            <a:ext cx="3703320" cy="3703320"/>
          </a:xfrm>
          <a:prstGeom prst="rect">
            <a:avLst/>
          </a:prstGeom>
          <a:noFill/>
        </p:spPr>
      </p:pic>
      <p:sp>
        <p:nvSpPr>
          <p:cNvPr id="3" name="Rectangle 9"/>
          <p:cNvSpPr>
            <a:spLocks noChangeArrowheads="1"/>
          </p:cNvSpPr>
          <p:nvPr/>
        </p:nvSpPr>
        <p:spPr bwMode="auto">
          <a:xfrm>
            <a:off x="268224" y="33089"/>
            <a:ext cx="8098536" cy="68623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fontAlgn="base">
              <a:lnSpc>
                <a:spcPct val="85000"/>
              </a:lnSpc>
              <a:spcBef>
                <a:spcPct val="0"/>
              </a:spcBef>
              <a:spcAft>
                <a:spcPts val="600"/>
              </a:spcAft>
              <a:buClrTx/>
              <a:buSzTx/>
              <a:buNone/>
              <a:tabLst/>
              <a:defRPr/>
            </a:pPr>
            <a:r>
              <a:rPr kumimoji="0" lang="en-US" altLang="en-US" sz="4400" b="1" i="0" u="none" strike="noStrike" kern="1200" cap="none" spc="-50" normalizeH="0" baseline="0" noProof="0" dirty="0">
                <a:ln>
                  <a:noFill/>
                </a:ln>
                <a:solidFill>
                  <a:schemeClr val="bg1"/>
                </a:solidFill>
                <a:effectLst/>
                <a:uLnTx/>
                <a:uFillTx/>
                <a:latin typeface="+mj-lt"/>
                <a:ea typeface="+mj-ea"/>
                <a:cs typeface="+mj-cs"/>
              </a:rPr>
              <a:t>Questions?</a:t>
            </a:r>
          </a:p>
        </p:txBody>
      </p:sp>
    </p:spTree>
    <p:extLst>
      <p:ext uri="{BB962C8B-B14F-4D97-AF65-F5344CB8AC3E}">
        <p14:creationId xmlns:p14="http://schemas.microsoft.com/office/powerpoint/2010/main" val="2868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a:t>
            </a:fld>
            <a:endParaRPr lang="en-US" dirty="0"/>
          </a:p>
        </p:txBody>
      </p:sp>
      <p:sp>
        <p:nvSpPr>
          <p:cNvPr id="10" name="Content Placeholder 2"/>
          <p:cNvSpPr>
            <a:spLocks noGrp="1"/>
          </p:cNvSpPr>
          <p:nvPr>
            <p:ph idx="1"/>
          </p:nvPr>
        </p:nvSpPr>
        <p:spPr/>
        <p:txBody>
          <a:bodyPr>
            <a:normAutofit/>
          </a:bodyPr>
          <a:lstStyle/>
          <a:p>
            <a:pPr>
              <a:spcBef>
                <a:spcPct val="0"/>
              </a:spcBef>
            </a:pPr>
            <a:r>
              <a:rPr lang="en-US" b="1" dirty="0"/>
              <a:t>Step 1:  </a:t>
            </a:r>
            <a:r>
              <a:rPr lang="en-US" dirty="0"/>
              <a:t>Click ‘</a:t>
            </a:r>
            <a:r>
              <a:rPr lang="en-US" b="1" dirty="0"/>
              <a:t>Dashboard</a:t>
            </a:r>
            <a:r>
              <a:rPr lang="en-US" dirty="0"/>
              <a:t>’ for access to your dashboard and timesheets.</a:t>
            </a:r>
          </a:p>
          <a:p>
            <a:pPr>
              <a:spcBef>
                <a:spcPct val="0"/>
              </a:spcBef>
            </a:pPr>
            <a:endParaRPr lang="en-US" altLang="en-US" sz="1900" dirty="0">
              <a:solidFill>
                <a:srgbClr val="000000"/>
              </a:solidFill>
              <a:cs typeface="+mn-cs"/>
            </a:endParaRPr>
          </a:p>
        </p:txBody>
      </p:sp>
      <p:sp>
        <p:nvSpPr>
          <p:cNvPr id="2" name="Title 1"/>
          <p:cNvSpPr>
            <a:spLocks noGrp="1"/>
          </p:cNvSpPr>
          <p:nvPr>
            <p:ph type="title"/>
          </p:nvPr>
        </p:nvSpPr>
        <p:spPr/>
        <p:txBody>
          <a:bodyPr>
            <a:noAutofit/>
          </a:bodyPr>
          <a:lstStyle/>
          <a:p>
            <a:r>
              <a:rPr lang="en-US" dirty="0"/>
              <a:t>How to Login to JobX &amp; TimesheetX</a:t>
            </a:r>
            <a:endParaRPr lang="en-US" altLang="en-US" dirty="0"/>
          </a:p>
        </p:txBody>
      </p:sp>
      <p:pic>
        <p:nvPicPr>
          <p:cNvPr id="9" name="Picture 8">
            <a:extLst>
              <a:ext uri="{FF2B5EF4-FFF2-40B4-BE49-F238E27FC236}">
                <a16:creationId xmlns:a16="http://schemas.microsoft.com/office/drawing/2014/main" id="{3EB40BC4-E6D2-3C35-A601-CB89BE395305}"/>
              </a:ext>
            </a:extLst>
          </p:cNvPr>
          <p:cNvPicPr>
            <a:picLocks noChangeAspect="1"/>
          </p:cNvPicPr>
          <p:nvPr/>
        </p:nvPicPr>
        <p:blipFill>
          <a:blip r:embed="rId2"/>
          <a:stretch>
            <a:fillRect/>
          </a:stretch>
        </p:blipFill>
        <p:spPr>
          <a:xfrm>
            <a:off x="934720" y="1457594"/>
            <a:ext cx="7376984" cy="3998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8944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8411" y="2014690"/>
            <a:ext cx="2400300" cy="1499622"/>
          </a:xfrm>
        </p:spPr>
        <p:txBody>
          <a:bodyPr vert="horz" lIns="91440" tIns="45720" rIns="91440" bIns="45720" rtlCol="0" anchor="b">
            <a:normAutofit fontScale="90000"/>
          </a:bodyPr>
          <a:lstStyle/>
          <a:p>
            <a:r>
              <a:rPr lang="en-US" altLang="en-US" sz="3200" b="0" kern="1200" spc="-50" baseline="0" dirty="0">
                <a:latin typeface="+mj-lt"/>
                <a:ea typeface="+mj-ea"/>
                <a:cs typeface="+mj-cs"/>
              </a:rPr>
              <a:t>Student Employee</a:t>
            </a:r>
            <a:br>
              <a:rPr lang="en-US" altLang="en-US" sz="3200" b="0" kern="1200" spc="-50" baseline="0" dirty="0">
                <a:latin typeface="+mj-lt"/>
                <a:ea typeface="+mj-ea"/>
                <a:cs typeface="+mj-cs"/>
              </a:rPr>
            </a:br>
            <a:r>
              <a:rPr lang="en-US" altLang="en-US" sz="3200" b="0" kern="1200" spc="-50" baseline="0" dirty="0">
                <a:latin typeface="+mj-lt"/>
                <a:ea typeface="+mj-ea"/>
                <a:cs typeface="+mj-cs"/>
              </a:rPr>
              <a:t>Login to JobX &amp; TimesheetX </a:t>
            </a:r>
          </a:p>
        </p:txBody>
      </p:sp>
      <p:sp>
        <p:nvSpPr>
          <p:cNvPr id="4" name="Footer Placeholder 3"/>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vert="horz" lIns="91440" tIns="45720" rIns="91440" bIns="45720" rtlCol="0" anchor="ctr">
            <a:normAutofit/>
          </a:bodyPr>
          <a:lstStyle/>
          <a:p>
            <a:pPr>
              <a:spcAft>
                <a:spcPts val="600"/>
              </a:spcAft>
            </a:pPr>
            <a:fld id="{AFBC034E-ACCC-4B1D-A181-8A8AEE407FC0}" type="slidenum">
              <a:rPr lang="en-US" smtClean="0"/>
              <a:pPr>
                <a:spcAft>
                  <a:spcPts val="600"/>
                </a:spcAft>
              </a:pPr>
              <a:t>4</a:t>
            </a:fld>
            <a:endParaRPr lang="en-US" dirty="0"/>
          </a:p>
        </p:txBody>
      </p:sp>
      <p:sp>
        <p:nvSpPr>
          <p:cNvPr id="3" name="Content Placeholder 2">
            <a:extLst>
              <a:ext uri="{FF2B5EF4-FFF2-40B4-BE49-F238E27FC236}">
                <a16:creationId xmlns:a16="http://schemas.microsoft.com/office/drawing/2014/main" id="{778E8530-1DE3-44A0-AC74-18A4CC2E0C1A}"/>
              </a:ext>
            </a:extLst>
          </p:cNvPr>
          <p:cNvSpPr txBox="1">
            <a:spLocks/>
          </p:cNvSpPr>
          <p:nvPr/>
        </p:nvSpPr>
        <p:spPr>
          <a:xfrm>
            <a:off x="213064" y="5115318"/>
            <a:ext cx="5763530" cy="6180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Ø"/>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defTabSz="914400">
              <a:spcBef>
                <a:spcPts val="1200"/>
              </a:spcBef>
              <a:spcAft>
                <a:spcPts val="200"/>
              </a:spcAft>
              <a:buSzPct val="100000"/>
              <a:buNone/>
            </a:pPr>
            <a:r>
              <a:rPr lang="en-US" sz="1500" kern="1200" dirty="0">
                <a:solidFill>
                  <a:schemeClr val="tx1"/>
                </a:solidFill>
                <a:latin typeface="+mn-lt"/>
                <a:ea typeface="+mn-ea"/>
                <a:cs typeface="+mn-cs"/>
              </a:rPr>
              <a:t>Login utilizing your Southern University ‘SSO </a:t>
            </a:r>
            <a:r>
              <a:rPr lang="en-US" sz="1500" dirty="0">
                <a:solidFill>
                  <a:schemeClr val="tx1"/>
                </a:solidFill>
                <a:latin typeface="+mn-lt"/>
                <a:cs typeface="+mn-cs"/>
              </a:rPr>
              <a:t>ID’ </a:t>
            </a:r>
            <a:r>
              <a:rPr lang="en-US" sz="1500" kern="1200" dirty="0">
                <a:solidFill>
                  <a:schemeClr val="tx1"/>
                </a:solidFill>
                <a:latin typeface="+mn-lt"/>
                <a:ea typeface="+mn-ea"/>
                <a:cs typeface="+mn-cs"/>
              </a:rPr>
              <a:t>and ‘Password’.</a:t>
            </a:r>
          </a:p>
          <a:p>
            <a:pPr marL="0" indent="0" defTabSz="914400">
              <a:lnSpc>
                <a:spcPct val="90000"/>
              </a:lnSpc>
              <a:spcBef>
                <a:spcPts val="1200"/>
              </a:spcBef>
              <a:spcAft>
                <a:spcPts val="200"/>
              </a:spcAft>
              <a:buSzPct val="100000"/>
              <a:buNone/>
            </a:pPr>
            <a:endParaRPr lang="en-US" sz="15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7E896E3A-F65F-E1E8-8A7C-BC814419F431}"/>
              </a:ext>
            </a:extLst>
          </p:cNvPr>
          <p:cNvPicPr>
            <a:picLocks noChangeAspect="1"/>
          </p:cNvPicPr>
          <p:nvPr/>
        </p:nvPicPr>
        <p:blipFill>
          <a:blip r:embed="rId2"/>
          <a:stretch>
            <a:fillRect/>
          </a:stretch>
        </p:blipFill>
        <p:spPr>
          <a:xfrm>
            <a:off x="1164330" y="941957"/>
            <a:ext cx="3860998" cy="36450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5354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23" y="5074920"/>
            <a:ext cx="8171371" cy="1102214"/>
          </a:xfrm>
        </p:spPr>
        <p:txBody>
          <a:bodyPr vert="horz" lIns="91440" tIns="45720" rIns="91440" bIns="45720" rtlCol="0" anchor="b">
            <a:normAutofit/>
          </a:bodyPr>
          <a:lstStyle/>
          <a:p>
            <a:r>
              <a:rPr lang="en-US" sz="6000" dirty="0"/>
              <a:t>JobMail</a:t>
            </a:r>
          </a:p>
        </p:txBody>
      </p:sp>
      <p:sp>
        <p:nvSpPr>
          <p:cNvPr id="9" name="Footer Placeholder 3">
            <a:extLst>
              <a:ext uri="{FF2B5EF4-FFF2-40B4-BE49-F238E27FC236}">
                <a16:creationId xmlns:a16="http://schemas.microsoft.com/office/drawing/2014/main" id="{08F4A06C-6F99-4573-A8D9-0A422397382A}"/>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dirty="0"/>
              <a:t>NGWeb Solutions, LLC - Confidential and  Proprietary - Do not share without permission</a:t>
            </a:r>
          </a:p>
        </p:txBody>
      </p:sp>
      <p:sp>
        <p:nvSpPr>
          <p:cNvPr id="17" name="Slide Number Placeholder 5">
            <a:extLst>
              <a:ext uri="{FF2B5EF4-FFF2-40B4-BE49-F238E27FC236}">
                <a16:creationId xmlns:a16="http://schemas.microsoft.com/office/drawing/2014/main" id="{B5EA03D8-01BC-45B2-90EF-D158322F3511}"/>
              </a:ext>
            </a:extLst>
          </p:cNvPr>
          <p:cNvSpPr>
            <a:spLocks noGrp="1"/>
          </p:cNvSpPr>
          <p:nvPr>
            <p:ph type="sldNum" sz="quarter" idx="12"/>
          </p:nvPr>
        </p:nvSpPr>
        <p:spPr/>
        <p:txBody>
          <a:bodyPr anchor="ctr">
            <a:normAutofit/>
          </a:bodyPr>
          <a:lstStyle/>
          <a:p>
            <a:pPr>
              <a:spcAft>
                <a:spcPts val="600"/>
              </a:spcAft>
            </a:pPr>
            <a:fld id="{AFBC034E-ACCC-4B1D-A181-8A8AEE407FC0}" type="slidenum">
              <a:rPr lang="en-US" smtClean="0"/>
              <a:pPr>
                <a:spcAft>
                  <a:spcPts val="600"/>
                </a:spcAft>
              </a:pPr>
              <a:t>5</a:t>
            </a:fld>
            <a:endParaRPr lang="en-US" dirty="0"/>
          </a:p>
        </p:txBody>
      </p:sp>
      <p:pic>
        <p:nvPicPr>
          <p:cNvPr id="11" name="Picture 10" descr="Group of students working in library">
            <a:extLst>
              <a:ext uri="{FF2B5EF4-FFF2-40B4-BE49-F238E27FC236}">
                <a16:creationId xmlns:a16="http://schemas.microsoft.com/office/drawing/2014/main" id="{E2FA7D0A-FC9F-4093-BEFD-7038FE4311F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9473"/>
          <a:stretch/>
        </p:blipFill>
        <p:spPr>
          <a:xfrm>
            <a:off x="12" y="10"/>
            <a:ext cx="9143989" cy="4915066"/>
          </a:xfrm>
          <a:prstGeom prst="rect">
            <a:avLst/>
          </a:prstGeom>
          <a:noFill/>
        </p:spPr>
      </p:pic>
    </p:spTree>
    <p:extLst>
      <p:ext uri="{BB962C8B-B14F-4D97-AF65-F5344CB8AC3E}">
        <p14:creationId xmlns:p14="http://schemas.microsoft.com/office/powerpoint/2010/main" val="200961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3600" dirty="0"/>
              <a:t>What is JobMail?</a:t>
            </a:r>
          </a:p>
        </p:txBody>
      </p:sp>
      <p:sp>
        <p:nvSpPr>
          <p:cNvPr id="30" name="Footer Placeholder 3">
            <a:extLst>
              <a:ext uri="{FF2B5EF4-FFF2-40B4-BE49-F238E27FC236}">
                <a16:creationId xmlns:a16="http://schemas.microsoft.com/office/drawing/2014/main" id="{65486A0D-2E20-43F1-8AF9-022945D1F145}"/>
              </a:ext>
            </a:extLst>
          </p:cNvPr>
          <p:cNvSpPr>
            <a:spLocks noGrp="1"/>
          </p:cNvSpPr>
          <p:nvPr/>
        </p:nvSpPr>
        <p:spPr>
          <a:xfrm>
            <a:off x="-1" y="6485249"/>
            <a:ext cx="4987290" cy="299085"/>
          </a:xfrm>
          <a:prstGeom prst="rect">
            <a:avLst/>
          </a:prstGeom>
        </p:spPr>
        <p:txBody>
          <a:bodyPr vert="horz" lIns="91440" tIns="45720" rIns="91440" bIns="45720" rtlCol="0" anchor="ctr"/>
          <a:lstStyle/>
          <a:p>
            <a:pPr marL="0" marR="0">
              <a:spcBef>
                <a:spcPts val="0"/>
              </a:spcBef>
            </a:pPr>
            <a:r>
              <a:rPr lang="en-US" sz="900" kern="12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NGWeb Solutions, LLC - Confidential and  Proprietary – </a:t>
            </a:r>
          </a:p>
          <a:p>
            <a:pPr marL="0" marR="0">
              <a:spcBef>
                <a:spcPts val="0"/>
              </a:spcBef>
            </a:pPr>
            <a:r>
              <a:rPr lang="en-US" sz="900" kern="1200" dirty="0">
                <a:solidFill>
                  <a:srgbClr val="898989"/>
                </a:solidFill>
                <a:effectLst/>
                <a:latin typeface="Calibri" panose="020F0502020204030204" pitchFamily="34" charset="0"/>
                <a:ea typeface="Calibri" panose="020F0502020204030204" pitchFamily="34" charset="0"/>
                <a:cs typeface="Times New Roman" panose="02020603050405020304" pitchFamily="18" charset="0"/>
              </a:rPr>
              <a:t>Do not share without permission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1" name="Content Placeholder 2">
            <a:extLst>
              <a:ext uri="{FF2B5EF4-FFF2-40B4-BE49-F238E27FC236}">
                <a16:creationId xmlns:a16="http://schemas.microsoft.com/office/drawing/2014/main" id="{8B162BEB-EA91-4331-B7DB-7A7D4AF18E03}"/>
              </a:ext>
            </a:extLst>
          </p:cNvPr>
          <p:cNvGraphicFramePr>
            <a:graphicFrameLocks/>
          </p:cNvGraphicFramePr>
          <p:nvPr/>
        </p:nvGraphicFramePr>
        <p:xfrm>
          <a:off x="965200" y="664464"/>
          <a:ext cx="7213600" cy="4094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94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7</a:t>
            </a:fld>
            <a:endParaRPr lang="en-US" dirty="0"/>
          </a:p>
        </p:txBody>
      </p:sp>
      <p:sp>
        <p:nvSpPr>
          <p:cNvPr id="10" name="Content Placeholder 2"/>
          <p:cNvSpPr>
            <a:spLocks noGrp="1"/>
          </p:cNvSpPr>
          <p:nvPr>
            <p:ph idx="1"/>
          </p:nvPr>
        </p:nvSpPr>
        <p:spPr/>
        <p:txBody>
          <a:bodyPr>
            <a:normAutofit/>
          </a:bodyPr>
          <a:lstStyle/>
          <a:p>
            <a:pPr>
              <a:spcBef>
                <a:spcPct val="0"/>
              </a:spcBef>
            </a:pPr>
            <a:r>
              <a:rPr lang="en-US" b="1" dirty="0"/>
              <a:t>Step 1:  </a:t>
            </a:r>
            <a:r>
              <a:rPr lang="en-US" dirty="0"/>
              <a:t>Click ‘</a:t>
            </a:r>
            <a:r>
              <a:rPr lang="en-US" b="1" dirty="0"/>
              <a:t>Dashboard</a:t>
            </a:r>
            <a:r>
              <a:rPr lang="en-US" dirty="0"/>
              <a:t>’ or ‘</a:t>
            </a:r>
            <a:r>
              <a:rPr lang="en-US" b="1" dirty="0"/>
              <a:t>Manage JobMail</a:t>
            </a:r>
            <a:r>
              <a:rPr lang="en-US" dirty="0"/>
              <a:t>’ link on the Federal Work Study Students or Service Scholarship Students home page.</a:t>
            </a:r>
          </a:p>
          <a:p>
            <a:pPr>
              <a:spcBef>
                <a:spcPct val="0"/>
              </a:spcBef>
            </a:pPr>
            <a:endParaRPr lang="en-US" altLang="en-US" sz="1900" dirty="0">
              <a:solidFill>
                <a:srgbClr val="000000"/>
              </a:solidFill>
              <a:cs typeface="+mn-cs"/>
            </a:endParaRPr>
          </a:p>
        </p:txBody>
      </p:sp>
      <p:sp>
        <p:nvSpPr>
          <p:cNvPr id="2" name="Title 1"/>
          <p:cNvSpPr>
            <a:spLocks noGrp="1"/>
          </p:cNvSpPr>
          <p:nvPr>
            <p:ph type="title"/>
          </p:nvPr>
        </p:nvSpPr>
        <p:spPr/>
        <p:txBody>
          <a:bodyPr>
            <a:noAutofit/>
          </a:bodyPr>
          <a:lstStyle/>
          <a:p>
            <a:r>
              <a:rPr lang="en-US" dirty="0"/>
              <a:t>How to Access JobMail</a:t>
            </a:r>
            <a:endParaRPr lang="en-US" altLang="en-US" dirty="0"/>
          </a:p>
        </p:txBody>
      </p:sp>
      <p:pic>
        <p:nvPicPr>
          <p:cNvPr id="7" name="Picture 6">
            <a:extLst>
              <a:ext uri="{FF2B5EF4-FFF2-40B4-BE49-F238E27FC236}">
                <a16:creationId xmlns:a16="http://schemas.microsoft.com/office/drawing/2014/main" id="{D91BDBC1-8CD0-E35D-3BF3-3CB311E15479}"/>
              </a:ext>
            </a:extLst>
          </p:cNvPr>
          <p:cNvPicPr>
            <a:picLocks noChangeAspect="1"/>
          </p:cNvPicPr>
          <p:nvPr/>
        </p:nvPicPr>
        <p:blipFill>
          <a:blip r:embed="rId2"/>
          <a:stretch>
            <a:fillRect/>
          </a:stretch>
        </p:blipFill>
        <p:spPr>
          <a:xfrm>
            <a:off x="914400" y="1850301"/>
            <a:ext cx="7015643" cy="3802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615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8</a:t>
            </a:fld>
            <a:endParaRPr lang="en-US" dirty="0"/>
          </a:p>
        </p:txBody>
      </p:sp>
      <p:sp>
        <p:nvSpPr>
          <p:cNvPr id="2" name="Title 1"/>
          <p:cNvSpPr>
            <a:spLocks noGrp="1"/>
          </p:cNvSpPr>
          <p:nvPr>
            <p:ph type="title"/>
          </p:nvPr>
        </p:nvSpPr>
        <p:spPr/>
        <p:txBody>
          <a:bodyPr>
            <a:normAutofit/>
          </a:bodyPr>
          <a:lstStyle/>
          <a:p>
            <a:r>
              <a:rPr lang="en-US" sz="2800" dirty="0"/>
              <a:t>Configure your JobMail Subscription</a:t>
            </a:r>
          </a:p>
        </p:txBody>
      </p:sp>
      <p:sp>
        <p:nvSpPr>
          <p:cNvPr id="3" name="Content Placeholder 2"/>
          <p:cNvSpPr>
            <a:spLocks noGrp="1"/>
          </p:cNvSpPr>
          <p:nvPr>
            <p:ph idx="4294967295"/>
          </p:nvPr>
        </p:nvSpPr>
        <p:spPr>
          <a:xfrm>
            <a:off x="310827" y="3968690"/>
            <a:ext cx="8098536" cy="1867682"/>
          </a:xfrm>
        </p:spPr>
        <p:txBody>
          <a:bodyPr>
            <a:noAutofit/>
          </a:bodyPr>
          <a:lstStyle/>
          <a:p>
            <a:pPr>
              <a:buFont typeface="Wingdings" panose="05000000000000000000" pitchFamily="2" charset="2"/>
              <a:buChar char="Ø"/>
            </a:pPr>
            <a:r>
              <a:rPr lang="en-US" sz="1200" dirty="0"/>
              <a:t>You may create multiple subscriptions and name them as desired for each Job Type (On-Campus FWS, On-Campus Scholarship Hours) supported by </a:t>
            </a:r>
            <a:r>
              <a:rPr lang="en-US" sz="1200" dirty="0" err="1"/>
              <a:t>JobX</a:t>
            </a:r>
            <a:endParaRPr lang="en-US" sz="1200" dirty="0"/>
          </a:p>
          <a:p>
            <a:pPr lvl="1">
              <a:buFont typeface="Wingdings" panose="05000000000000000000" pitchFamily="2" charset="2"/>
              <a:buChar char="v"/>
            </a:pPr>
            <a:r>
              <a:rPr lang="en-US" sz="1200" dirty="0"/>
              <a:t>For Example: You can create a Summer Subscription that has different attributes than your Academic Year Subscription</a:t>
            </a:r>
          </a:p>
          <a:p>
            <a:pPr>
              <a:buFont typeface="Wingdings" panose="05000000000000000000" pitchFamily="2" charset="2"/>
              <a:buChar char="Ø"/>
            </a:pPr>
            <a:r>
              <a:rPr lang="en-US" sz="1200" dirty="0"/>
              <a:t>For each subscription, you may set criteria </a:t>
            </a:r>
          </a:p>
          <a:p>
            <a:pPr lvl="1">
              <a:buFont typeface="Wingdings" panose="05000000000000000000" pitchFamily="2" charset="2"/>
              <a:buChar char="v"/>
            </a:pPr>
            <a:r>
              <a:rPr lang="en-US" sz="1200" dirty="0"/>
              <a:t>Desired Departments (a.k.a. JobX Employers) you wish to work (e.g. Biology &amp; English)</a:t>
            </a:r>
          </a:p>
          <a:p>
            <a:pPr lvl="1">
              <a:buFont typeface="Wingdings" panose="05000000000000000000" pitchFamily="2" charset="2"/>
              <a:buChar char="v"/>
            </a:pPr>
            <a:r>
              <a:rPr lang="en-US" sz="1200" dirty="0"/>
              <a:t>Desired Job Categories you’re interested in (e.g. Tutoring, Clerical, etc.)</a:t>
            </a:r>
          </a:p>
          <a:p>
            <a:pPr lvl="1">
              <a:buFont typeface="Wingdings" panose="05000000000000000000" pitchFamily="2" charset="2"/>
              <a:buChar char="v"/>
            </a:pPr>
            <a:r>
              <a:rPr lang="en-US" sz="1200" dirty="0"/>
              <a:t>Desired Time Frames you’re interested in working (e.g. Summer Only, Academic Year, etc.) </a:t>
            </a:r>
          </a:p>
        </p:txBody>
      </p:sp>
      <p:pic>
        <p:nvPicPr>
          <p:cNvPr id="8" name="Picture 7">
            <a:extLst>
              <a:ext uri="{FF2B5EF4-FFF2-40B4-BE49-F238E27FC236}">
                <a16:creationId xmlns:a16="http://schemas.microsoft.com/office/drawing/2014/main" id="{EF9770C2-B064-AFD9-7BD6-177A8199ECDE}"/>
              </a:ext>
            </a:extLst>
          </p:cNvPr>
          <p:cNvPicPr>
            <a:picLocks noChangeAspect="1"/>
          </p:cNvPicPr>
          <p:nvPr/>
        </p:nvPicPr>
        <p:blipFill>
          <a:blip r:embed="rId2"/>
          <a:stretch>
            <a:fillRect/>
          </a:stretch>
        </p:blipFill>
        <p:spPr>
          <a:xfrm>
            <a:off x="1440968" y="1021628"/>
            <a:ext cx="5054425" cy="2803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6174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9</a:t>
            </a:fld>
            <a:endParaRPr lang="en-US" dirty="0"/>
          </a:p>
        </p:txBody>
      </p:sp>
      <p:sp>
        <p:nvSpPr>
          <p:cNvPr id="2" name="Title 1"/>
          <p:cNvSpPr>
            <a:spLocks noGrp="1"/>
          </p:cNvSpPr>
          <p:nvPr>
            <p:ph type="title"/>
          </p:nvPr>
        </p:nvSpPr>
        <p:spPr/>
        <p:txBody>
          <a:bodyPr>
            <a:normAutofit/>
          </a:bodyPr>
          <a:lstStyle/>
          <a:p>
            <a:r>
              <a:rPr lang="en-US" sz="2800" dirty="0"/>
              <a:t>Configure your JobMail Subscription</a:t>
            </a:r>
          </a:p>
        </p:txBody>
      </p:sp>
      <p:sp>
        <p:nvSpPr>
          <p:cNvPr id="3" name="Content Placeholder 2"/>
          <p:cNvSpPr>
            <a:spLocks noGrp="1"/>
          </p:cNvSpPr>
          <p:nvPr>
            <p:ph idx="4294967295"/>
          </p:nvPr>
        </p:nvSpPr>
        <p:spPr>
          <a:xfrm>
            <a:off x="522732" y="4483713"/>
            <a:ext cx="8098536" cy="1421898"/>
          </a:xfrm>
        </p:spPr>
        <p:txBody>
          <a:bodyPr>
            <a:noAutofit/>
          </a:bodyPr>
          <a:lstStyle/>
          <a:p>
            <a:pPr>
              <a:buFont typeface="Wingdings" panose="05000000000000000000" pitchFamily="2" charset="2"/>
              <a:buChar char="Ø"/>
            </a:pPr>
            <a:r>
              <a:rPr lang="en-US" sz="1200" dirty="0"/>
              <a:t>Click ‘</a:t>
            </a:r>
            <a:r>
              <a:rPr lang="en-US" sz="1200" b="1" dirty="0"/>
              <a:t>Add New JobMail Subscription</a:t>
            </a:r>
            <a:r>
              <a:rPr lang="en-US" sz="1200" dirty="0"/>
              <a:t>’ button to start the setup process to creating a JobMail subscription. </a:t>
            </a:r>
          </a:p>
          <a:p>
            <a:pPr>
              <a:buFont typeface="Wingdings" panose="05000000000000000000" pitchFamily="2" charset="2"/>
              <a:buChar char="Ø"/>
            </a:pPr>
            <a:r>
              <a:rPr lang="en-US" sz="1200" dirty="0"/>
              <a:t>When the subscription name window pops up, update to your desired name. </a:t>
            </a:r>
          </a:p>
          <a:p>
            <a:pPr>
              <a:buFont typeface="Wingdings" panose="05000000000000000000" pitchFamily="2" charset="2"/>
              <a:buChar char="Ø"/>
            </a:pPr>
            <a:r>
              <a:rPr lang="en-US" sz="1200" dirty="0"/>
              <a:t>If you need to edit the scription name, click the ‘</a:t>
            </a:r>
            <a:r>
              <a:rPr lang="en-US" sz="1200" b="1" dirty="0"/>
              <a:t>Edit Subscription</a:t>
            </a:r>
            <a:r>
              <a:rPr lang="en-US" sz="1200" dirty="0"/>
              <a:t>’ button. </a:t>
            </a:r>
          </a:p>
          <a:p>
            <a:pPr>
              <a:buFont typeface="Wingdings" panose="05000000000000000000" pitchFamily="2" charset="2"/>
              <a:buChar char="Ø"/>
            </a:pPr>
            <a:endParaRPr lang="en-US" sz="1200" dirty="0"/>
          </a:p>
        </p:txBody>
      </p:sp>
      <p:pic>
        <p:nvPicPr>
          <p:cNvPr id="6" name="Picture 5">
            <a:extLst>
              <a:ext uri="{FF2B5EF4-FFF2-40B4-BE49-F238E27FC236}">
                <a16:creationId xmlns:a16="http://schemas.microsoft.com/office/drawing/2014/main" id="{367C2EB6-F758-42E1-9FD0-CE13E4FA20A1}"/>
              </a:ext>
            </a:extLst>
          </p:cNvPr>
          <p:cNvPicPr>
            <a:picLocks noChangeAspect="1"/>
          </p:cNvPicPr>
          <p:nvPr/>
        </p:nvPicPr>
        <p:blipFill>
          <a:blip r:embed="rId2"/>
          <a:stretch>
            <a:fillRect/>
          </a:stretch>
        </p:blipFill>
        <p:spPr>
          <a:xfrm>
            <a:off x="1588235" y="1021999"/>
            <a:ext cx="5268785" cy="3102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076471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3.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4.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JobX New Theme 06_12_2020.potx" id="{EBF7864B-D243-42B5-B003-3E7448AAA4C1}" vid="{609761EC-14AA-4FAF-B3BE-37CD2420382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8A31F35EDF8C43A727E134025C138C" ma:contentTypeVersion="9" ma:contentTypeDescription="Create a new document." ma:contentTypeScope="" ma:versionID="eac8fa78c8328fd952b7b1ad14261922">
  <xsd:schema xmlns:xsd="http://www.w3.org/2001/XMLSchema" xmlns:xs="http://www.w3.org/2001/XMLSchema" xmlns:p="http://schemas.microsoft.com/office/2006/metadata/properties" xmlns:ns2="1a2f015b-47f4-42a5-86d1-9e99d3cd50c8" xmlns:ns3="e552896d-6876-44ed-94ba-856bf5f7b0ad" targetNamespace="http://schemas.microsoft.com/office/2006/metadata/properties" ma:root="true" ma:fieldsID="45d22ce6de1376bdc39a0c8fafc056e4" ns2:_="" ns3:_="">
    <xsd:import namespace="1a2f015b-47f4-42a5-86d1-9e99d3cd50c8"/>
    <xsd:import namespace="e552896d-6876-44ed-94ba-856bf5f7b0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2f015b-47f4-42a5-86d1-9e99d3cd50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52896d-6876-44ed-94ba-856bf5f7b0ad"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D5EDD-8C32-4661-B967-AA33EDE5F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2f015b-47f4-42a5-86d1-9e99d3cd50c8"/>
    <ds:schemaRef ds:uri="e552896d-6876-44ed-94ba-856bf5f7b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A8BA50-ED64-4386-9E02-B38839FCF025}">
  <ds:schemaRefs>
    <ds:schemaRef ds:uri="http://purl.org/dc/terms/"/>
    <ds:schemaRef ds:uri="1a2f015b-47f4-42a5-86d1-9e99d3cd50c8"/>
    <ds:schemaRef ds:uri="http://schemas.microsoft.com/office/2006/documentManagement/types"/>
    <ds:schemaRef ds:uri="http://schemas.microsoft.com/office/infopath/2007/PartnerControls"/>
    <ds:schemaRef ds:uri="e552896d-6876-44ed-94ba-856bf5f7b0ad"/>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C401753-A60E-471D-BFDF-17133BF88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22851</TotalTime>
  <Words>1138</Words>
  <Application>Microsoft Office PowerPoint</Application>
  <PresentationFormat>On-screen Show (4:3)</PresentationFormat>
  <Paragraphs>114</Paragraphs>
  <Slides>20</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20</vt:i4>
      </vt:variant>
    </vt:vector>
  </HeadingPairs>
  <TitlesOfParts>
    <vt:vector size="27" baseType="lpstr">
      <vt:lpstr>Calibri</vt:lpstr>
      <vt:lpstr>Calibri Light</vt:lpstr>
      <vt:lpstr>Wingdings</vt:lpstr>
      <vt:lpstr>Retrospect</vt:lpstr>
      <vt:lpstr>Retrospect</vt:lpstr>
      <vt:lpstr>Retrospect</vt:lpstr>
      <vt:lpstr>Retrospect</vt:lpstr>
      <vt:lpstr>Login JobX &amp; TimesheetX</vt:lpstr>
      <vt:lpstr>Login to JobX &amp; TimesheetX</vt:lpstr>
      <vt:lpstr>How to Login to JobX &amp; TimesheetX</vt:lpstr>
      <vt:lpstr>Student Employee Login to JobX &amp; TimesheetX </vt:lpstr>
      <vt:lpstr>JobMail</vt:lpstr>
      <vt:lpstr>What is JobMail?</vt:lpstr>
      <vt:lpstr>How to Access JobMail</vt:lpstr>
      <vt:lpstr>Configure your JobMail Subscription</vt:lpstr>
      <vt:lpstr>Configure your JobMail Subscription</vt:lpstr>
      <vt:lpstr>Configure your JobMail Subscription</vt:lpstr>
      <vt:lpstr>Configure your JobMail Subscription</vt:lpstr>
      <vt:lpstr>Find a Job</vt:lpstr>
      <vt:lpstr>Quick Search</vt:lpstr>
      <vt:lpstr>PowerPoint Presentation</vt:lpstr>
      <vt:lpstr>Apply for a Job</vt:lpstr>
      <vt:lpstr>PowerPoint Presentation</vt:lpstr>
      <vt:lpstr>PowerPoint Presentation</vt:lpstr>
      <vt:lpstr>PowerPoint Presentation</vt:lpstr>
      <vt:lpstr>Application Successfully Submitted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On-Campus Student Training</dc:title>
  <dc:creator>Julie Veselka</dc:creator>
  <cp:lastModifiedBy>Dawn Harris</cp:lastModifiedBy>
  <cp:revision>104</cp:revision>
  <dcterms:created xsi:type="dcterms:W3CDTF">2020-06-12T17:50:47Z</dcterms:created>
  <dcterms:modified xsi:type="dcterms:W3CDTF">2024-06-10T00:04:45Z</dcterms:modified>
</cp:coreProperties>
</file>